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5" r:id="rId2"/>
    <p:sldId id="260" r:id="rId3"/>
    <p:sldId id="258" r:id="rId4"/>
    <p:sldId id="267" r:id="rId5"/>
    <p:sldId id="259" r:id="rId6"/>
    <p:sldId id="261" r:id="rId7"/>
    <p:sldId id="278" r:id="rId8"/>
    <p:sldId id="262" r:id="rId9"/>
    <p:sldId id="263" r:id="rId10"/>
    <p:sldId id="264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68" r:id="rId19"/>
    <p:sldId id="277" r:id="rId20"/>
    <p:sldId id="27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F624A-CE76-46BF-836B-9724F8E91247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C29C2-EF62-4471-B827-874506A18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EB1A5-E8B0-4369-B37B-4B94600585ED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7C027-6895-49BE-9AFC-9936CC95A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D6F53-355B-4FF1-86CF-C146F6B19744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98186-BF5E-47B2-9BA2-71EAAD0AA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D611F-237A-4483-B30F-DA9E4BD9B245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56639-1A7F-476A-8198-2D647E344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0582C-28AF-4F73-BB4B-17086D500844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2D5C-AE90-4134-B43B-0D291E118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55C1B-C55D-430E-AB90-8F5DF2F31292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5DEA8-20B6-4273-9259-6104E1D3B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A5743-BCF2-450F-AF55-C45927D1F3ED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C168-D891-4B6F-8061-39DA8F2D2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294B3-8E90-4B4A-92B4-9A5F9115E91A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6E282-773D-4A7E-86FB-233B05546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3495F-F2E4-4D17-9386-3D70F1505D12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B969-278D-4042-B1AD-FD5D5FF6F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C4EB4-5EAF-4B8E-885E-12D36620BA84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AEBAD-8ABC-4A05-A08B-D1C2415C2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E5767-576D-4316-9834-B2E381A58A66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876DE-8B53-4C01-AB6D-813B01386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AE6180-A29C-4500-9163-15FE4330A96F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2F96CF-C21C-4D60-AB9D-764522223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2" r:id="rId9"/>
    <p:sldLayoutId id="2147483850" r:id="rId10"/>
    <p:sldLayoutId id="21474838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956251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1214422"/>
            <a:ext cx="7977214" cy="5000660"/>
          </a:xfrm>
          <a:ln>
            <a:noFill/>
          </a:ln>
          <a:extLst>
            <a:ext uri="{91240B29-F687-4F45-9708-019B960494DF}"/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6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Cyrl-RS" sz="4900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ХАЈДЕМО ЗАЈЕДНО!</a:t>
            </a:r>
            <a:r>
              <a:rPr lang="en-US" sz="5400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5400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700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Љиљана Недељковић</a:t>
            </a:r>
            <a:br>
              <a:rPr lang="sr-Cyrl-CS" sz="2700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700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ОШ “Браћа Јерковић”</a:t>
            </a:r>
            <a:br>
              <a:rPr lang="sr-Cyrl-CS" sz="2700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700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Железник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2" descr="Untitled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1071563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20" y="2285992"/>
            <a:ext cx="8305800" cy="342901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r-Cyrl-R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r-Cyrl-RS" sz="3600" b="1" spc="50" dirty="0" smtClean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сваки ученик извлачи листић на коме је исписана једна бројалица;</a:t>
            </a:r>
            <a:br>
              <a:rPr lang="sr-Cyrl-RS" sz="3600" b="1" spc="50" dirty="0" smtClean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3600" b="1" spc="50" dirty="0" smtClean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-читање бројалице;</a:t>
            </a:r>
            <a:br>
              <a:rPr lang="sr-Cyrl-RS" sz="3600" b="1" spc="50" dirty="0" smtClean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3600" b="1" spc="50" dirty="0" smtClean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-увежбавање правилног ритмичког изговарања бројалице у сарадњи са родитељем;</a:t>
            </a:r>
            <a:br>
              <a:rPr lang="sr-Cyrl-RS" sz="3600" b="1" spc="50" dirty="0" smtClean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3600" b="1" spc="50" dirty="0" smtClean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презентација научених бројалица у оквиру мале групе уз подршку родитеља</a:t>
            </a:r>
            <a:r>
              <a:rPr lang="sr-Cyrl-R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85750" y="1000125"/>
            <a:ext cx="2643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sr-Cyrl-CS" sz="3200" b="1" spc="50" dirty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Звончићи</a:t>
            </a:r>
            <a:endParaRPr lang="en-US" sz="3200" dirty="0">
              <a:solidFill>
                <a:schemeClr val="accent2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data:image/jpeg;base64,/9j/4AAQSkZJRgABAQAAAQABAAD/2wCEAAkGBhASEBIUEhISEBIQEA8QEA8QEA8PDw8PFBAVFBQQFBQXHCYeFxkkGRQUHy8gIycpLCwsFR4xNzAqNSYrLCkBCQoKDgwOGg8PGikcHxwpKSwpKSksLCwsLCksKSwpLC8sLywsKSwsKSwsLiksKSkpNCwpKSksLSkvLCksNSwsLP/AABEIAMEBBQMBIgACEQEDEQH/xAAbAAACAwEBAQAAAAAAAAAAAAAEBQACAwYBB//EADoQAAICAQMCBAQDBgUEAwAAAAECABEDBBIhBTEiQVFhBhMycSOBkRRCUqGx8BUzcsHRB4Ky4SRTYv/EABoBAAMBAQEBAAAAAAAAAAAAAAECAwQABQb/xAAvEQACAgICAQIEBQMFAAAAAAAAAQIRAyESMQQTQVFhgfAFFCKx0TORoRUyccHh/9oADAMBAAIRAxEAPwD5R8wzLIZo6mZmZhGjTDkMMwvAUhKRWgDLFNvngRaNTPG1EXjYrQVqdZxE2o1BuWz5jA3a5WMaCkaLqSIVj6yw7RdtnhWM4RfYwzydXZod0/XTnlhenJkZ4o1oNnYL1zYO8X6rre7ziR3JlcS2ZGOGK2Hkb59SSbl9N1ErLjRMR2nn7AYbi1TFGY+ILHeBajrJ8jF+o01CC4sTEwxww7DY7wdXY+cdaLKzd4s6T0ngEzotPpAoknOKdIeNmGdIGulswzWcCCaLXjdRi5Lq0GRNR0axwJnpensvedBi1CmeahRJY8j6YKEuqahEmbJzHPUIpyYZqTFkVUywWVmmOcxDRTF2thjtF+qBlMSY8QMzdDBGab4nmkYu0k9MkIg0OnmOTRxjiaatiBmLm0ybkJ00tTb5dCFZFqCZ88ZSbDdg+YzBnnmbLMDkl4xGLZGmYMozSu6UoFGs8YzMNIXnUGjwmHaJLgFxhoswHmP1ETJ0cHnSCpbR6WmlxmBkTUUZjblRw8w4lqDakLBv8ToSgZm5kFB3bDYJnSzUO6doFvtMXxEd4ToNaqtzKSvjo5HSYNMqiYZtUFNQLUdU44PEV5NWWaRx43eyljnUeIRHqcRDXHWka1muTpu6aJSUezpLQt0GpMYNqGM8Xpu3ymm0ASaa7AhVqgSYG8ZatYrymPF2TYMw5hGOZfLNzZe0dgKFIPqBQMKq4Pql4lMcq0OhHl7zXBK5U5nuMzUELknimSA4aYcvMLXJFaNzDMTzHNEGiakxZqLjV1uC5cM7G6CnQraZMsOyaeYtimtSQ1gpWTHhs+sY9P6RkzOExqWYmuJ9J+HP+n2HCQ2f8Rv/AK1uiK/ecc1d8LQ9zLYsU8zqCs1YPGnm2uvifPenfDGbM21EZm/gRGyZK72VHbsfqI7RwP8Ap3qFrdiVb4BzZlN8XwmKz2n1MquMbVC4lUCsaIMW08c7V5J7GyfM1FPUldqCsC9q53JYxc/UxPBbjgfe68/WwfhSf9SX9i2SXieMrnLk/gjhF+FsisF3YFPP0Y0Pb3NX3+/35rDpvTmzE/jKqhiobaPHR+oAkAD3JEfdUxKcowM2VywBOOyDk3kk7lWzdjgmqBJ4FS2l0WceGhjxq1BWPGyrVTsBPH+rkV7zZ/pni31f+f4MMvxHF3VIR9Q6UcQW2R93IvC6+HsCSRXkex/dNHgwQaIHupX3BPH5G59E0/Sq+oqQRxSX4iDQ8TNfPlz+U8z/AAwrn8MqOOQNu2zyB4RQJ9B7eonjed4Kg7wrXw+2D81DI7So+fJ0R+XUrlQfUUPiTy8adx9+0O0iib6zp5QtYvazJu7qGHej/feLsmsANH9R3X/kTxZJy9h9Pov1HMoiB8hLcTTqGZr55B7MOx9vY+0H0ykmPCHFWI1XY40tkVDU0PnK9P03ENyvQmVy3oJbTPtMeadwanLftFmONFqaHMecOSLLYx17Coiz6uadS1/ESqxYwKHGIknRvqdQYEDZhjaYwZ02mCLRNml1M8jcSrZpmz3KJHWT5sj5ARMmEHLVKxicYZ0g4hjwR5pQ4Sh4kgy5Z7OOGZ4mmPNKZhBvmVISjYkkMk1FSfNBioamapqYPTEoKbvNdD09s2RURSzMQAB5mAjNZ9z2jjQdQ+UrBPrcFWfsQp7hfS/M+hqUhC3TLYoKT/VpI63p+VdNWn0wRs2Q7MmetyofPaf3q7+nHY1Oqw4wqAKeAT4ibZmqyxPcnzv3nB/B7/8AyLJrahIPcC2A/SrneKDwQTw1jilv7H7T6j8Px1i5f2Mn4j+JyS9OLpfBFN7Em7Y2Td9ye9+d/wC0AdWDbUI3nYS4G5cQPG7t9Ro7Qe5BJ4XkrV5yMiIKPzN5yICxy1wQxAI2pe6yTzQUAk1KaLAWDuptsrsGRvD4cZKKtd07XVfveXebHlV8UfNzyTkuTFei0pxqzC9uRmfKTZZQznbm3Hll2kE3dAEjttLdse0eQA8yQBQ8+fL3muGsWFWZVNj8VQxZUu7RBzuANrQ8h51Of6smrIZMeE5ExKqfi+JMqs2M4x8pSbYAAl2FDxdh3R+RxWugem8j2xxo9djUbnIG/jH5kDyCKOWJ70PUek91mvZtqqr4zlP+bkAXwbkQnaDu7uoo13MH0vTFS/mP8zKQcbdt7FUDNjG0WEHcAAeRo3MdVjHzGICBfwFYv4M1vnW+4P8ACoskUBxMvkp5IutWavHycZL3NC2JFGNiWxlq8Nh1yhhdrQJ7ijRqhOQ+LekVkYqNppSUplJ3E01VXJ44A58hc6/qeQWVGwKu59qFQreKwysFsPRo9u9iwCJyvU+o7m8KmiFRyaVlejytdlIU2Bx3nmJL+lNaXWnf2v5PVhkbqSZyPym8Vq1AgZAQQFvtuHcG4XoNKB/fMYjUnJiKBcf0Mcbmw54G7GTs8ZAF1dA8rM9Dh3Y2K/VjItR9Ww/v15gEVx2sX5TJ5fjcEuG7V/f0PRi/UXzGWjxcQfWZe8C/xNl4EE1PUDU8eON2LZribxRxjyeGc5pdRZjrE3hmuqKRBNdnlenNzMtYOZTSvEyLROXY9YRZ1B4bjz8QLWrYMzQWzhZ82b4yIJ8vmagGa2hTTKYHk7zVnmTRonFbg2aEEwfIJdFDJRJC8WHieQ2cMsogfyiTCr4nl1IhYFkxTDdRh2cioufJzHjsmGac8E/kP05P+35wnSNbe0HfhQPQc/c95bRZKJ95TGrYZ6jR2PwjnC6lR/GrqO31fUP/AB/nO7ydQw4h+JkReOxYbrv079p8lxZyCCCQVNgg0b9oec42hr72TxxfmDfpPXweRKEOCXR4vkeOpz5Nnd9R+JtJ+G/z8qjGxb5eFD+MSKptwrgE+fmYn6d8XYlI3PkxKQF2DGmRVX5+Vto2leAjiuO/sAJwja/c9n6R2Ht5fqYdp9QO7efPmOJnefJOXJUOvFhCPF2dvh67gcZHysNSxBxYsOQthZQ7bSyDaEx+GiSOR2s94/TqgIRwNqBGTIGBbGfkgs6hwbJRWY35/qJ8xxZ1O48VxQ49eP8AeaDqLJ9LFO3YkD0BPlIfmpxkM/EjJH0H4hx4wE5YNls4Mh+YERgpcEFCCvhZvTgVzQpZi6ichUcupGDOSibG2gAqAOxY5CgHmQxA9+e6Z8Wrjw5MTYUYtuC5huJRirIqlfJQGYDbVBjwY26b1/EiAqVf/LxjEMBv5CMwVTkZvCR9QJv6hwOa0ryLdtkH48oqqv4HSHXIyBwRtPIJWr9xY58jY4PlOH6t0UMw2DJRLedrjBBKKb8Q52j2oGvXsM2qwjFePbtK5GChU30LZlVOOQL8PP8Ayk6jgLo3yje9eTtI3gqGJPPHh7Gr5AFd5ucsc1+vZnxc4S1o4dEyAl1csC6k5Ctjd2s+/JB59/Ox7l1TDJvHgYkki75I5IPmCDRHvXnG+bQnERtZvxFDtRW1bh9woUbFH2v2qA6zRqtFwSHS1dWatxXg03v3H3rynn5JqUHDpre/Z/f/AL8vbxTf8GLAHn17j0mb6S5RMtcf3xLjWgzw5KSZpl3ZbBowIxwrxA8OcQ3DknJv3GiwTVpBMbVGmqxxRmSjxGlsE0H4dQKlMuaBgmeh5PgkIXGK5Z8VCVwtCGWxHscW5DB3ebatagTZJeKCX3SBOZXHCMSyhyNca8SSXPYoTSuJm7Q75diDZkkrOfQJk5mK6UkjjzH9YViWzHGn6d4Sa7CFz4ioRZ8TWeJMWmM6c9L9RInTxfaKs6XR0tibHiP5zLVZGAofvcVOgfpnHbtz+UWanpLM1C+AeeaHuZeGfkRcF2JCrX2I/Iz0agjizK5dO+MmwePuJGJIWzfc82fP/wBS1/ANBWHVNVE8E/zm37Tz5H1sXz7QB1sfqftNenLz6xJHUNtJhDBvUkstjsah+nwMAf8AtNenBhvT9IpUdu3MI1GnpePM/mKEzSybEaM9K5O0g+JDwexse86v9sU4t9haU7zwPEAf9+04Q6p0b19q9Yb/AI0BjYAC8pF83QHtNeHyFDZky4XKhm2lGRg7cBUVdwbljyKNfkD+faI+v7DjVVNlLFA8ADuf5/zMC1PUT8sp6uHBBPB7Ef36RQ2c8i+D39468iPFqtyW2Whjad30bpjsj1FA+fnPW6cw5EI6dUc48IK/r/WeblytM2do5UhlMZ6TL2leo6OjxMdIaMMXyVhiN8psRbnXmGt2i7VMYasaaPGapmRuM9IueY+DBROgvDhhhwcTDC4hW+5KT2FIT6zBF508f6nBcCfSy0J6KUL0wQlcVCb48c1yKKlFKwqIuc1JPMx5nkoKOcYsSmXBLYMwly4mN2CRno9GLnQY8Q2N/pP8uYix6ijGWk118SUrYYtUMsi8Dj++JnptPuevM1z6es30ZtefKh+hq4SNPR3AXRv7f2f5iPBJNaGcdBOl6aqKWZiaVgQPOx27e4/WaaPoylMgJotS3wGHmTf99oF1HU2x/wC088UATZB9KP6D2m+m66CVC+IMCj9r3rVH15sCb8UYynUVSX/ev4MOVSjH/k5nrHT18SsPEpI59f7/AKTltZpwpFcChPpGs6YuXKWZ25UKdqFaeq3MSKPcGuOfYgFBq/hDJyWJ2gIyNjRsoyA0AVI4B5HBINdvWaPRnFW0Thmi3VnH/KO0G+D5ehm2kTabbgefcfpHGp+F9SmL5hxk4txHzFplBV6sgHjk19+O/EVHRsTzzye/pclJr3NKd9D/AKb1H3h56jxRF9/MxPo9GfCPaz+Zv/iG5cNcAc/czJJI6gfW5lJujf3BH9IG3YV38z7/AN/0hGPCXbtwOfv6Q1unigV58mr1/i/v0HvKQjqycnTo57Kjny/9zA6Z52eHpII7TPUdKCg8RXNJ6GjKzldLlZT+kd6bqXFe5geo0wBv0NxTj1JBMScOZf2Og1eWxF6GCNryeJtp7MEIcUFDRH4g2VOZvjHEq+OG6HfRVMFzPNgqFIs8yiS57Jgi3DMWTiYKJcQtWMgmrlMmmnmF+Yao4iJ0zmxZ8mpjqW4jLOsT6/JNMB+Whc7cmSeCeSwg0VWWWbLxGvU9MAOIhyvM0HzVjzjR6+WEdP1NGLWaXxZqjuOiPR2Gn13f35/Pzm3+Kg+EnaSwFm6BPHPtOX0+voi+3mfT3hede55DLVkcjvV+3lR/L0jYcSb2WVyha9hxrOouFUAAc7rHjX6dtmv9XbkdueYF03q6JuvagyuA+63CivrC32BvvffntL6dy+MAgWDwQwWuBR216bvvcwy9PyFWoL4VJNlXbaT5V5ij272ftPTUHjalDf0MEkpJxmdb0bKuRQUYsp4oE+FgOQfRuOb+/nGC9HIZFVmb5eXFmbyN/NtBzx9Tu10o7DtQHIdNwtjyJjVmIPy8lhSaUeY3H6aamXnhQbF8dj0rqAdkKgU4wbgu9b2h3tNx7WO5B78cyuXJ6kaqmY44vTk2naCOn9FwUFe6RQnyWBcWC7hzt8ypzeXn51Btb8GYqyWAgRC6OAWtEG3kqCTxtJ4JLUeRxOhz6rb75Ds2KzbspUNY4ulUGySTXPmaED6euZtrnMcmNRkbcjBlZGdt7hjdFVA+mgAOCTMMoJaasqpN7ujmG+FVXIMSZHdlC/ObHjOXErFb4+kAcp3P7x9Ki9vhzKWYWF2qxLPiyKvCIzKCqtf10Oea4+oT6brl2KuNSPrFsyFl2g2bru5AI3mrJHnQPOdWyDJmv6DiwszMoBBfJ+EjCx422rk45PZTakiDF4ynV+/7HT8iStL2/cWdH+EsbqjDMSuRSwIxbWYUfVuO0b4fhvCFo2zN4QzNdcdwBXqIT03J8rEC9B9pu3fJyOGYsx5J4F9vCxodoQmW/UBbJujV1wOO/b8yBN6wQiujG8spW7OQZtg+3H5iJtbrbuGdY1N5cgHH4j0AbH1HiJdVibv69vf7TxXi2/ketig5Kxdr83FevEV/scanECft2l108XlRd9izHpYdgSpq2GpAsDlYpqrTTvBhL7pzWiyLXUq0qWkLyVbJPRWuZcC54ZfGY9hTLIlQhXlVIlS8SRxNS/E5/XvzHGqycRHqWszVj6GMlM8mqY+JJSwHR67Ubopy4Yae0zdZjhrRWdsXHFMysJYczz5cumQoxxiN+nMGG1u4FL/+l/h+48oEmnuF4NNRiudbQ8JcHYfjLKNoPHPiHlfdfzhuk1B3ABRbeGrpRze8fobHvPNMQRzw3qezff3mOq0xF12715qfUS+HypXp9DTxKauPQ3bBi4fb4kq622q9+QQCOKqjwCKhvSd2Q/MN4wFVECXZP8TX5kceGvpPE5vFrH2spJZXFU27j0YTpukaj5jKiqAQptScdABfFQJG4VZrgk1NryRlK3r3r4v6fIwTwySaOhxZVUEKNgybt9EffezMbbvwSbuhD8Gq4Jv6eOGBoA978wIsbBlQeFVXcyg78gOTgUA4UFQPEPCaFDzsmWTQZQd2SwgYB2CtixhCK3tkBLUBxYPYmiQDLetBR618DI8Lb7Nc2axiRayNvBxoHC7AEIIyi/8ALBIpqb6qrco35ulZVQWWcrvyldp3A88DkKAAFS+K8zySOnYsKvkdRWN1KsuFHO4tzW5rYliLJu728gkqDF0rO+9lolQAAASljlN1dzdkqOTdEACJgatyj9PkDLdVL2/yIc+V9qgEEHatCjXgUFLPHJNk+d/epqsr48ZdyAVskDzqgKvm7oX9/Qx4nT1BBfkggjEbQ+lkBeF8PAHdt1eoX65ce9QeSpsYlFUeDvZV47gADstDueR6HqJK3RXxfEeeajFaRyOm6WbOTOGANvVU2S7ND0vtFPXNWS5utx7heFxr5Iv5ToOudY3HapBYCrWiuMeYv95vU+Vmc1l0tz53yc8X+iHR7eWUcS9OPfuwLFjhmLTy+HS+0Nx4Z585mSwFtHczyaSOExCZ6hBUWM3Z3uIMiVKNCdUOYPU2LaLLo8Cz1kmqVPWEm2TZiFlbqaMZk4gQaNVeWLQcGXWE4H1TRRkbmNtX2ibKeZpx9HBuHtJKaduJJzCMd/MuRPFxcwhMJmfovYIcFmbJpoaumhC6fiDmRYJj0k3THNRjqeVJydiUeBpf9prhhuHr2YfYzJV5mxw3AtAjNxlo9xadHNg8+Quj+n/EZ6DTWeLvih5/au8SvjmuDUuvY/kaYfzmqOb4mr1YtfqR9I6J1ZQD+0ZsjEGlDKSVB7kMbJFjkEd/WbdY1KZAoUZhi3IXysNRsceaoWFGywBJA4NDmcTo/iHIvG3G35MD+RB4/KG6v4xyuoBQcBgTvYkhjbC6vab5BJvm4yy47tv9yMvTX+1HZr1vFdEkoCKTHgyUnBIUBtqjknyrjgCGDrnBGPCwABJd6QLuN0O/6V+c+bn4lzH6FxJ7hBc8bqWZ/ryMeKq6H24mv83hivd/f0Mjxxuzp+vfEJs78rLQr5eIg5W+7V4RwO20exnG9Q667kqg+UhuwCS73/G55M0OIVBMuOYfI8yeTS0jSs8lHhD9K+RXDCVxgwZEm+PLMBE3GKUIlG1UFy6uoyi2FIM3THPl4g41Nyxa4yjTKJC3UmDgwnViBrNkeipvjEJXFMMIjDAJCb2TZh+zTHNgjJ+IJkMWMhUxY6zxWm+ZYK0vQzM9SYnzjmNsvaK9T3lcYEzbTniSY4MnEkdoJ1GkxXD/AJAgel7Qn5sxMdOwnBgsx3pumcRHo9RTCdZo9Wu2Yszki8EmJ9f0+vKKWWdD1bVqRObyZpTFbWxckUmUB5heJYAp5jHTyj0ZZLZlmxzELDnS5n8mMno6zPGJZ1uarinpwyYpTEKm+6DkkTA5jCkK0MRk4mbQfDlmr5hOOSL40EzzLIueUyZJyiVjGwXKTBsgMMM8KCaoxNHBIABMJx5JdsQmLrBKNiuJjqXgqDmbZzMElIKgBSmoZhyxaXni6giTnESSHL5BUCyPMBqiZDkuZ6pkDzI1zB1m0s2PiaIyHsAzCK9Usb54uzLLQYUAI0kjrzPJcY7RVocTN2MtKZZgixsTREz1GODqhA7xMTNcZhlBPsspUMc2uLQdjB/mzM6gzlGuic3YYjwzFnitHhmMGJJEWMEzQlTAMeMwpXk2KwjYJ40yDyjZTFBRV5gcc9y56g51UokxkjckCebpQG5qiSkYFYwPAJVjNTxMMhlOJVaMmeYtqZo8DyrzHSOcgxM1yzQLEYWrzmydmGZINtjB14gmRYyCU2zz5M1SarjnUGrAilSywl8UzXHJyhZNwIk3Vbni44Vp0kHoVqhfqNNFmpxVOsy4BUSazBcpCQEzm8q8yQ3NpuZJqUhh/K5Z5JPPQMYO8vjkkl/YqePM0kknAkbY+8Z4ZJJORIMWeySSICg7ySSTkcBaqCLJJLx6KRDMMKWSSURo9imSDPJJHFKNB8kkkYQqveEJJJJsQ1HaCaiSSPEcpi7wzHPJIzGRMsyEkkVgZpjhWnkkmWXZKQTm7RRn85JII9iCzN3kkkmtdDI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5" name="AutoShape 4" descr="data:image/jpeg;base64,/9j/4AAQSkZJRgABAQAAAQABAAD/2wCEAAkGBhASEBIUEhISEBIQEA8QEA8QEA8PDw8PFBAVFBQQFBQXHCYeFxkkGRQUHy8gIycpLCwsFR4xNzAqNSYrLCkBCQoKDgwOGg8PGikcHxwpKSwpKSksLCwsLCksKSwpLC8sLywsKSwsKSwsLiksKSkpNCwpKSksLSkvLCksNSwsLP/AABEIAMEBBQMBIgACEQEDEQH/xAAbAAACAwEBAQAAAAAAAAAAAAAEBQACAwYBB//EADoQAAICAQMCBAQDBgUEAwAAAAECABEDBBIhBTEiQVFhBhMycSOBkRRCUqGx8BUzcsHRB4Ky4SRTYv/EABoBAAMBAQEBAAAAAAAAAAAAAAECAwQABQb/xAAvEQACAgICAQIEBQMFAAAAAAAAAQIRAyESMQQTQVFhgfAFFCKx0TORoRUyccHh/9oADAMBAAIRAxEAPwD5R8wzLIZo6mZmZhGjTDkMMwvAUhKRWgDLFNvngRaNTPG1EXjYrQVqdZxE2o1BuWz5jA3a5WMaCkaLqSIVj6yw7RdtnhWM4RfYwzydXZod0/XTnlhenJkZ4o1oNnYL1zYO8X6rre7ziR3JlcS2ZGOGK2Hkb59SSbl9N1ErLjRMR2nn7AYbi1TFGY+ILHeBajrJ8jF+o01CC4sTEwxww7DY7wdXY+cdaLKzd4s6T0ngEzotPpAoknOKdIeNmGdIGulswzWcCCaLXjdRi5Lq0GRNR0axwJnpensvedBi1CmeahRJY8j6YKEuqahEmbJzHPUIpyYZqTFkVUywWVmmOcxDRTF2thjtF+qBlMSY8QMzdDBGab4nmkYu0k9MkIg0OnmOTRxjiaatiBmLm0ybkJ00tTb5dCFZFqCZ88ZSbDdg+YzBnnmbLMDkl4xGLZGmYMozSu6UoFGs8YzMNIXnUGjwmHaJLgFxhoswHmP1ETJ0cHnSCpbR6WmlxmBkTUUZjblRw8w4lqDakLBv8ToSgZm5kFB3bDYJnSzUO6doFvtMXxEd4ToNaqtzKSvjo5HSYNMqiYZtUFNQLUdU44PEV5NWWaRx43eyljnUeIRHqcRDXHWka1muTpu6aJSUezpLQt0GpMYNqGM8Xpu3ymm0ASaa7AhVqgSYG8ZatYrymPF2TYMw5hGOZfLNzZe0dgKFIPqBQMKq4Pql4lMcq0OhHl7zXBK5U5nuMzUELknimSA4aYcvMLXJFaNzDMTzHNEGiakxZqLjV1uC5cM7G6CnQraZMsOyaeYtimtSQ1gpWTHhs+sY9P6RkzOExqWYmuJ9J+HP+n2HCQ2f8Rv/AK1uiK/ecc1d8LQ9zLYsU8zqCs1YPGnm2uvifPenfDGbM21EZm/gRGyZK72VHbsfqI7RwP8Ap3qFrdiVb4BzZlN8XwmKz2n1MquMbVC4lUCsaIMW08c7V5J7GyfM1FPUldqCsC9q53JYxc/UxPBbjgfe68/WwfhSf9SX9i2SXieMrnLk/gjhF+FsisF3YFPP0Y0Pb3NX3+/35rDpvTmzE/jKqhiobaPHR+oAkAD3JEfdUxKcowM2VywBOOyDk3kk7lWzdjgmqBJ4FS2l0WceGhjxq1BWPGyrVTsBPH+rkV7zZ/pni31f+f4MMvxHF3VIR9Q6UcQW2R93IvC6+HsCSRXkex/dNHgwQaIHupX3BPH5G59E0/Sq+oqQRxSX4iDQ8TNfPlz+U8z/AAwrn8MqOOQNu2zyB4RQJ9B7eonjed4Kg7wrXw+2D81DI7So+fJ0R+XUrlQfUUPiTy8adx9+0O0iib6zp5QtYvazJu7qGHej/feLsmsANH9R3X/kTxZJy9h9Pov1HMoiB8hLcTTqGZr55B7MOx9vY+0H0ykmPCHFWI1XY40tkVDU0PnK9P03ENyvQmVy3oJbTPtMeadwanLftFmONFqaHMecOSLLYx17Coiz6uadS1/ESqxYwKHGIknRvqdQYEDZhjaYwZ02mCLRNml1M8jcSrZpmz3KJHWT5sj5ARMmEHLVKxicYZ0g4hjwR5pQ4Sh4kgy5Z7OOGZ4mmPNKZhBvmVISjYkkMk1FSfNBioamapqYPTEoKbvNdD09s2RURSzMQAB5mAjNZ9z2jjQdQ+UrBPrcFWfsQp7hfS/M+hqUhC3TLYoKT/VpI63p+VdNWn0wRs2Q7MmetyofPaf3q7+nHY1Oqw4wqAKeAT4ibZmqyxPcnzv3nB/B7/8AyLJrahIPcC2A/SrneKDwQTw1jilv7H7T6j8Px1i5f2Mn4j+JyS9OLpfBFN7Em7Y2Td9ye9+d/wC0AdWDbUI3nYS4G5cQPG7t9Ro7Qe5BJ4XkrV5yMiIKPzN5yICxy1wQxAI2pe6yTzQUAk1KaLAWDuptsrsGRvD4cZKKtd07XVfveXebHlV8UfNzyTkuTFei0pxqzC9uRmfKTZZQznbm3Hll2kE3dAEjttLdse0eQA8yQBQ8+fL3muGsWFWZVNj8VQxZUu7RBzuANrQ8h51Of6smrIZMeE5ExKqfi+JMqs2M4x8pSbYAAl2FDxdh3R+RxWugem8j2xxo9djUbnIG/jH5kDyCKOWJ70PUek91mvZtqqr4zlP+bkAXwbkQnaDu7uoo13MH0vTFS/mP8zKQcbdt7FUDNjG0WEHcAAeRo3MdVjHzGICBfwFYv4M1vnW+4P8ACoskUBxMvkp5IutWavHycZL3NC2JFGNiWxlq8Nh1yhhdrQJ7ijRqhOQ+LekVkYqNppSUplJ3E01VXJ44A58hc6/qeQWVGwKu59qFQreKwysFsPRo9u9iwCJyvU+o7m8KmiFRyaVlejytdlIU2Bx3nmJL+lNaXWnf2v5PVhkbqSZyPym8Vq1AgZAQQFvtuHcG4XoNKB/fMYjUnJiKBcf0Mcbmw54G7GTs8ZAF1dA8rM9Dh3Y2K/VjItR9Ww/v15gEVx2sX5TJ5fjcEuG7V/f0PRi/UXzGWjxcQfWZe8C/xNl4EE1PUDU8eON2LZribxRxjyeGc5pdRZjrE3hmuqKRBNdnlenNzMtYOZTSvEyLROXY9YRZ1B4bjz8QLWrYMzQWzhZ82b4yIJ8vmagGa2hTTKYHk7zVnmTRonFbg2aEEwfIJdFDJRJC8WHieQ2cMsogfyiTCr4nl1IhYFkxTDdRh2cioufJzHjsmGac8E/kP05P+35wnSNbe0HfhQPQc/c95bRZKJ95TGrYZ6jR2PwjnC6lR/GrqO31fUP/AB/nO7ydQw4h+JkReOxYbrv079p8lxZyCCCQVNgg0b9oec42hr72TxxfmDfpPXweRKEOCXR4vkeOpz5Nnd9R+JtJ+G/z8qjGxb5eFD+MSKptwrgE+fmYn6d8XYlI3PkxKQF2DGmRVX5+Vto2leAjiuO/sAJwja/c9n6R2Ht5fqYdp9QO7efPmOJnefJOXJUOvFhCPF2dvh67gcZHysNSxBxYsOQthZQ7bSyDaEx+GiSOR2s94/TqgIRwNqBGTIGBbGfkgs6hwbJRWY35/qJ8xxZ1O48VxQ49eP8AeaDqLJ9LFO3YkD0BPlIfmpxkM/EjJH0H4hx4wE5YNls4Mh+YERgpcEFCCvhZvTgVzQpZi6ichUcupGDOSibG2gAqAOxY5CgHmQxA9+e6Z8Wrjw5MTYUYtuC5huJRirIqlfJQGYDbVBjwY26b1/EiAqVf/LxjEMBv5CMwVTkZvCR9QJv6hwOa0ryLdtkH48oqqv4HSHXIyBwRtPIJWr9xY58jY4PlOH6t0UMw2DJRLedrjBBKKb8Q52j2oGvXsM2qwjFePbtK5GChU30LZlVOOQL8PP8Ayk6jgLo3yje9eTtI3gqGJPPHh7Gr5AFd5ucsc1+vZnxc4S1o4dEyAl1csC6k5Ctjd2s+/JB59/Ox7l1TDJvHgYkki75I5IPmCDRHvXnG+bQnERtZvxFDtRW1bh9woUbFH2v2qA6zRqtFwSHS1dWatxXg03v3H3rynn5JqUHDpre/Z/f/AL8vbxTf8GLAHn17j0mb6S5RMtcf3xLjWgzw5KSZpl3ZbBowIxwrxA8OcQ3DknJv3GiwTVpBMbVGmqxxRmSjxGlsE0H4dQKlMuaBgmeh5PgkIXGK5Z8VCVwtCGWxHscW5DB3ebatagTZJeKCX3SBOZXHCMSyhyNca8SSXPYoTSuJm7Q75diDZkkrOfQJk5mK6UkjjzH9YViWzHGn6d4Sa7CFz4ioRZ8TWeJMWmM6c9L9RInTxfaKs6XR0tibHiP5zLVZGAofvcVOgfpnHbtz+UWanpLM1C+AeeaHuZeGfkRcF2JCrX2I/Iz0agjizK5dO+MmwePuJGJIWzfc82fP/wBS1/ANBWHVNVE8E/zm37Tz5H1sXz7QB1sfqftNenLz6xJHUNtJhDBvUkstjsah+nwMAf8AtNenBhvT9IpUdu3MI1GnpePM/mKEzSybEaM9K5O0g+JDwexse86v9sU4t9haU7zwPEAf9+04Q6p0b19q9Yb/AI0BjYAC8pF83QHtNeHyFDZky4XKhm2lGRg7cBUVdwbljyKNfkD+faI+v7DjVVNlLFA8ADuf5/zMC1PUT8sp6uHBBPB7Ef36RQ2c8i+D39468iPFqtyW2Whjad30bpjsj1FA+fnPW6cw5EI6dUc48IK/r/WeblytM2do5UhlMZ6TL2leo6OjxMdIaMMXyVhiN8psRbnXmGt2i7VMYasaaPGapmRuM9IueY+DBROgvDhhhwcTDC4hW+5KT2FIT6zBF508f6nBcCfSy0J6KUL0wQlcVCb48c1yKKlFKwqIuc1JPMx5nkoKOcYsSmXBLYMwly4mN2CRno9GLnQY8Q2N/pP8uYix6ijGWk118SUrYYtUMsi8Dj++JnptPuevM1z6es30ZtefKh+hq4SNPR3AXRv7f2f5iPBJNaGcdBOl6aqKWZiaVgQPOx27e4/WaaPoylMgJotS3wGHmTf99oF1HU2x/wC088UATZB9KP6D2m+m66CVC+IMCj9r3rVH15sCb8UYynUVSX/ev4MOVSjH/k5nrHT18SsPEpI59f7/AKTltZpwpFcChPpGs6YuXKWZ25UKdqFaeq3MSKPcGuOfYgFBq/hDJyWJ2gIyNjRsoyA0AVI4B5HBINdvWaPRnFW0Thmi3VnH/KO0G+D5ehm2kTabbgefcfpHGp+F9SmL5hxk4txHzFplBV6sgHjk19+O/EVHRsTzzye/pclJr3NKd9D/AKb1H3h56jxRF9/MxPo9GfCPaz+Zv/iG5cNcAc/czJJI6gfW5lJujf3BH9IG3YV38z7/AN/0hGPCXbtwOfv6Q1unigV58mr1/i/v0HvKQjqycnTo57Kjny/9zA6Z52eHpII7TPUdKCg8RXNJ6GjKzldLlZT+kd6bqXFe5geo0wBv0NxTj1JBMScOZf2Og1eWxF6GCNryeJtp7MEIcUFDRH4g2VOZvjHEq+OG6HfRVMFzPNgqFIs8yiS57Jgi3DMWTiYKJcQtWMgmrlMmmnmF+Yao4iJ0zmxZ8mpjqW4jLOsT6/JNMB+Whc7cmSeCeSwg0VWWWbLxGvU9MAOIhyvM0HzVjzjR6+WEdP1NGLWaXxZqjuOiPR2Gn13f35/Pzm3+Kg+EnaSwFm6BPHPtOX0+voi+3mfT3hede55DLVkcjvV+3lR/L0jYcSb2WVyha9hxrOouFUAAc7rHjX6dtmv9XbkdueYF03q6JuvagyuA+63CivrC32BvvffntL6dy+MAgWDwQwWuBR216bvvcwy9PyFWoL4VJNlXbaT5V5ij272ftPTUHjalDf0MEkpJxmdb0bKuRQUYsp4oE+FgOQfRuOb+/nGC9HIZFVmb5eXFmbyN/NtBzx9Tu10o7DtQHIdNwtjyJjVmIPy8lhSaUeY3H6aamXnhQbF8dj0rqAdkKgU4wbgu9b2h3tNx7WO5B78cyuXJ6kaqmY44vTk2naCOn9FwUFe6RQnyWBcWC7hzt8ypzeXn51Btb8GYqyWAgRC6OAWtEG3kqCTxtJ4JLUeRxOhz6rb75Ds2KzbspUNY4ulUGySTXPmaED6euZtrnMcmNRkbcjBlZGdt7hjdFVA+mgAOCTMMoJaasqpN7ujmG+FVXIMSZHdlC/ObHjOXErFb4+kAcp3P7x9Ki9vhzKWYWF2qxLPiyKvCIzKCqtf10Oea4+oT6brl2KuNSPrFsyFl2g2bru5AI3mrJHnQPOdWyDJmv6DiwszMoBBfJ+EjCx422rk45PZTakiDF4ynV+/7HT8iStL2/cWdH+EsbqjDMSuRSwIxbWYUfVuO0b4fhvCFo2zN4QzNdcdwBXqIT03J8rEC9B9pu3fJyOGYsx5J4F9vCxodoQmW/UBbJujV1wOO/b8yBN6wQiujG8spW7OQZtg+3H5iJtbrbuGdY1N5cgHH4j0AbH1HiJdVibv69vf7TxXi2/ketig5Kxdr83FevEV/scanECft2l108XlRd9izHpYdgSpq2GpAsDlYpqrTTvBhL7pzWiyLXUq0qWkLyVbJPRWuZcC54ZfGY9hTLIlQhXlVIlS8SRxNS/E5/XvzHGqycRHqWszVj6GMlM8mqY+JJSwHR67Ubopy4Yae0zdZjhrRWdsXHFMysJYczz5cumQoxxiN+nMGG1u4FL/+l/h+48oEmnuF4NNRiudbQ8JcHYfjLKNoPHPiHlfdfzhuk1B3ABRbeGrpRze8fobHvPNMQRzw3qezff3mOq0xF12715qfUS+HypXp9DTxKauPQ3bBi4fb4kq622q9+QQCOKqjwCKhvSd2Q/MN4wFVECXZP8TX5kceGvpPE5vFrH2spJZXFU27j0YTpukaj5jKiqAQptScdABfFQJG4VZrgk1NryRlK3r3r4v6fIwTwySaOhxZVUEKNgybt9EffezMbbvwSbuhD8Gq4Jv6eOGBoA978wIsbBlQeFVXcyg78gOTgUA4UFQPEPCaFDzsmWTQZQd2SwgYB2CtixhCK3tkBLUBxYPYmiQDLetBR618DI8Lb7Nc2axiRayNvBxoHC7AEIIyi/8ALBIpqb6qrco35ulZVQWWcrvyldp3A88DkKAAFS+K8zySOnYsKvkdRWN1KsuFHO4tzW5rYliLJu728gkqDF0rO+9lolQAAASljlN1dzdkqOTdEACJgatyj9PkDLdVL2/yIc+V9qgEEHatCjXgUFLPHJNk+d/epqsr48ZdyAVskDzqgKvm7oX9/Qx4nT1BBfkggjEbQ+lkBeF8PAHdt1eoX65ce9QeSpsYlFUeDvZV47gADstDueR6HqJK3RXxfEeeajFaRyOm6WbOTOGANvVU2S7ND0vtFPXNWS5utx7heFxr5Iv5ToOudY3HapBYCrWiuMeYv95vU+Vmc1l0tz53yc8X+iHR7eWUcS9OPfuwLFjhmLTy+HS+0Nx4Z585mSwFtHczyaSOExCZ6hBUWM3Z3uIMiVKNCdUOYPU2LaLLo8Cz1kmqVPWEm2TZiFlbqaMZk4gQaNVeWLQcGXWE4H1TRRkbmNtX2ibKeZpx9HBuHtJKaduJJzCMd/MuRPFxcwhMJmfovYIcFmbJpoaumhC6fiDmRYJj0k3THNRjqeVJydiUeBpf9prhhuHr2YfYzJV5mxw3AtAjNxlo9xadHNg8+Quj+n/EZ6DTWeLvih5/au8SvjmuDUuvY/kaYfzmqOb4mr1YtfqR9I6J1ZQD+0ZsjEGlDKSVB7kMbJFjkEd/WbdY1KZAoUZhi3IXysNRsceaoWFGywBJA4NDmcTo/iHIvG3G35MD+RB4/KG6v4xyuoBQcBgTvYkhjbC6vab5BJvm4yy47tv9yMvTX+1HZr1vFdEkoCKTHgyUnBIUBtqjknyrjgCGDrnBGPCwABJd6QLuN0O/6V+c+bn4lzH6FxJ7hBc8bqWZ/ryMeKq6H24mv83hivd/f0Mjxxuzp+vfEJs78rLQr5eIg5W+7V4RwO20exnG9Q667kqg+UhuwCS73/G55M0OIVBMuOYfI8yeTS0jSs8lHhD9K+RXDCVxgwZEm+PLMBE3GKUIlG1UFy6uoyi2FIM3THPl4g41Nyxa4yjTKJC3UmDgwnViBrNkeipvjEJXFMMIjDAJCb2TZh+zTHNgjJ+IJkMWMhUxY6zxWm+ZYK0vQzM9SYnzjmNsvaK9T3lcYEzbTniSY4MnEkdoJ1GkxXD/AJAgel7Qn5sxMdOwnBgsx3pumcRHo9RTCdZo9Wu2Yszki8EmJ9f0+vKKWWdD1bVqRObyZpTFbWxckUmUB5heJYAp5jHTyj0ZZLZlmxzELDnS5n8mMno6zPGJZ1uarinpwyYpTEKm+6DkkTA5jCkK0MRk4mbQfDlmr5hOOSL40EzzLIueUyZJyiVjGwXKTBsgMMM8KCaoxNHBIABMJx5JdsQmLrBKNiuJjqXgqDmbZzMElIKgBSmoZhyxaXni6giTnESSHL5BUCyPMBqiZDkuZ6pkDzI1zB1m0s2PiaIyHsAzCK9Usb54uzLLQYUAI0kjrzPJcY7RVocTN2MtKZZgixsTREz1GODqhA7xMTNcZhlBPsspUMc2uLQdjB/mzM6gzlGuic3YYjwzFnitHhmMGJJEWMEzQlTAMeMwpXk2KwjYJ40yDyjZTFBRV5gcc9y56g51UokxkjckCebpQG5qiSkYFYwPAJVjNTxMMhlOJVaMmeYtqZo8DyrzHSOcgxM1yzQLEYWrzmydmGZINtjB14gmRYyCU2zz5M1SarjnUGrAilSywl8UzXHJyhZNwIk3Vbni44Vp0kHoVqhfqNNFmpxVOsy4BUSazBcpCQEzm8q8yQ3NpuZJqUhh/K5Z5JPPQMYO8vjkkl/YqePM0kknAkbY+8Z4ZJJORIMWeySSICg7ySSTkcBaqCLJJLx6KRDMMKWSSURo9imSDPJJHFKNB8kkkYQqveEJJJJsQ1HaCaiSSPEcpi7wzHPJIzGRMsyEkkVgZpjhWnkkmWXZKQTm7RRn85JII9iCzN3kkkmtdDI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Vertical Scroll 12"/>
          <p:cNvSpPr/>
          <p:nvPr/>
        </p:nvSpPr>
        <p:spPr>
          <a:xfrm>
            <a:off x="3857620" y="428604"/>
            <a:ext cx="2857488" cy="307336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sr-Cyrl-R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Плива патка преко Саве,</a:t>
            </a:r>
          </a:p>
          <a:p>
            <a:pPr algn="ctr">
              <a:defRPr/>
            </a:pPr>
            <a:r>
              <a:rPr lang="sr-Cyrl-C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sr-Cyrl-R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оси писмо на врх главе. </a:t>
            </a:r>
          </a:p>
          <a:p>
            <a:pPr algn="ctr">
              <a:defRPr/>
            </a:pPr>
            <a:r>
              <a:rPr lang="sr-Cyrl-R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том писму пише,</a:t>
            </a:r>
          </a:p>
          <a:p>
            <a:pPr algn="ctr">
              <a:defRPr/>
            </a:pPr>
            <a:r>
              <a:rPr lang="sr-Cyrl-C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sr-Cyrl-R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 волим те више.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Vertical Scroll 13"/>
          <p:cNvSpPr/>
          <p:nvPr/>
        </p:nvSpPr>
        <p:spPr>
          <a:xfrm>
            <a:off x="3857620" y="3571876"/>
            <a:ext cx="2857488" cy="306000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sr-Cyrl-R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Сапунчићу, мехурићу, пени ми се пени.</a:t>
            </a:r>
          </a:p>
          <a:p>
            <a:pPr algn="ctr">
              <a:defRPr/>
            </a:pPr>
            <a:r>
              <a:rPr lang="sr-Cyrl-R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Чисто лице, чисте руке, образи румени.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Vertical Scroll 14"/>
          <p:cNvSpPr/>
          <p:nvPr/>
        </p:nvSpPr>
        <p:spPr>
          <a:xfrm>
            <a:off x="6286512" y="3571876"/>
            <a:ext cx="2857488" cy="306000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sr-Cyrl-R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Иш, иш, иш, ја сам мали миш. Ти си мала цица маца, беж у рупу миш.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Vertical Scroll 15"/>
          <p:cNvSpPr/>
          <p:nvPr/>
        </p:nvSpPr>
        <p:spPr>
          <a:xfrm>
            <a:off x="6286512" y="428604"/>
            <a:ext cx="2857488" cy="306000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sr-Cyrl-R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Боц, боц иглицама, не дирај га ручицама.</a:t>
            </a:r>
          </a:p>
          <a:p>
            <a:pPr algn="ctr">
              <a:defRPr/>
            </a:pPr>
            <a:r>
              <a:rPr lang="sr-Cyrl-R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Боде, боде јеж, биће суза, беж!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0" name="Picture 9" descr="C:\Users\Toshiba\Desktop\LJilja\prezentacija I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928813"/>
            <a:ext cx="3643312" cy="31432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285750" y="1000125"/>
            <a:ext cx="2643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3200" b="1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Гороцвети</a:t>
            </a:r>
            <a:endParaRPr lang="en-US" sz="3200">
              <a:solidFill>
                <a:schemeClr val="accent2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28596" y="3000372"/>
            <a:ext cx="8305800" cy="35719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r-Cyrl-R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r-Cyrl-RS" sz="3200" b="1" spc="50" dirty="0" smtClean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сваки ученик извлачи листић на коме је исписан  један од следећих појмова: воће, поврће, житарице, шумске биљке, ливадске биљке;</a:t>
            </a:r>
            <a:br>
              <a:rPr lang="sr-Cyrl-RS" sz="3200" b="1" spc="50" dirty="0" smtClean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spc="50" dirty="0" smtClean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-именовање шест биљака које припадају изабраној групи биљака;</a:t>
            </a:r>
            <a:br>
              <a:rPr lang="sr-Cyrl-RS" sz="3200" b="1" spc="50" dirty="0" smtClean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spc="50" dirty="0" smtClean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-увежбавање игре “Школица” уз истовремено изговарање назива биљака, у сарадњи са родитељем;</a:t>
            </a:r>
            <a:br>
              <a:rPr lang="sr-Cyrl-RS" sz="3200" b="1" spc="50" dirty="0" smtClean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spc="50" dirty="0" smtClean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презентација научене игре у оквиру мале групе уз подршку родитеља</a:t>
            </a:r>
            <a:r>
              <a:rPr lang="sr-Cyrl-R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15008" y="5288340"/>
            <a:ext cx="1714512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sr-Cyrl-R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86314" y="3786190"/>
            <a:ext cx="1714512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sr-Cyrl-R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00826" y="3786190"/>
            <a:ext cx="1714512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sr-Cyrl-R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72132" y="2214554"/>
            <a:ext cx="1714512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sr-Cyrl-R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29388" y="714356"/>
            <a:ext cx="1714512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sr-Cyrl-R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14876" y="714356"/>
            <a:ext cx="1714512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sr-Cyrl-R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8" name="Picture 1" descr="C:\Users\Toshiba\Desktop\LJilja\stopal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4813" y="5616575"/>
            <a:ext cx="1439862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2" descr="C:\Users\Toshiba\Desktop\LJilja\stopal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4616880">
            <a:off x="7822407" y="5506243"/>
            <a:ext cx="109855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AutoShape 4" descr="data:image/jpeg;base64,/9j/4AAQSkZJRgABAQAAAQABAAD/2wCEAAkGBhQRERUUExQWFRUWGSAaGBgYGCQdHBsaHx4eHBsbHx8fHiYfGh0jHhggHy8gIycpLCwsHCAxNTAqNSYrLCkBCQoKDgwOGg8PGiwkHyQsMi8sLCwsLC8sLDQsLCosLSosLCwqLCwsLCwsLCwsLC8tLCwsLCwsLCwsLCwsLCwsLP/AABEIAOEA4QMBIgACEQEDEQH/xAAcAAACAwEBAQEAAAAAAAAAAAAFBgAEBwMCAQj/xABMEAACAQIEAwYCBgcFBAgHAAABAhEDIQAEEjEFQVEGEyIyYXGBkQcUI0KhsTNSYsHR0vAWJHLh8YKiwuIVQ1Njc5KTsxc0ZHSDssP/xAAaAQACAwEBAAAAAAAAAAAAAAACAwABBAUG/8QAMREAAgIBAwIDBgYDAQEAAAAAAQIAEQMSITEEQRNRcQUiYZGh8BQyQoGx4SPB8dEz/9oADAMBAAIRAxEAPwDEsvQLsFUSxMAeuCX9k8zE93Yftr/NirwWoFr02OwYE+ww1cGzyCuyUyTSNxq9v44re9pXvE0Ivnspmf8As/8AeX+bE/spmf8As/8AeX+bDrSraSUbZTI9RqBH4EjFioh1Dq1p9zNvgN8GF23hhD+qINfsrmU81PT7uv8ANj7R7KZl/LSLT0ZT/wAWNZXskKlPUxYO15tIHy59Mda1CoytRXQroohlJgHdfDFttgcJ1EtQnMfraNKBMjq9kM0nmpR7sv8ANjzQ7K5l2KpSLEAEwV2MgXmLwfljSvrovTrLUZxMlBq2j7u4Fxe+LfAssiZisCTTHdUtJNrlqvXkZ54mRiiFhG487NdiZf8A2Jzkx3JnpqX+bHcfR5n4B+rPBMC63O0DxXxsWZ4exGy1BurAfw2+E4pUMy1Ozd8o1DUqWZgLxriQPaPnjAOsckWB9Y1MtmjMkr9h84lTumoMtSJ0Fl1R1jVOPQ7C50tp7htUTGpZjrGrGpUqSO+qmXphvEJltQO0sfFPo0+4xeq5FtQIKl/KWiG0k3kEfGBOH/iG5raGzkb1tMePYbOTHcNPTUv82Ow+jniBE/VakfD+ONc4jlyAGQzExLbC2/OdyFFvlj7lOL1bLDfL/MiY3E2JAEwcCOpJFgQfEMxeh2RzVRQyUiVYSDK3HW5nEqdj80pg0iD6sv8ANh67P5hzTRFXamp25RiwXVj7m0fvxodypoeX3vf+ovJnK9pn6djM2dqJP+0v82On9hM7E/V2j3X+bGnjs7V0UqoUsKngGk3F7W9SCMFuB5CrXV/uosq2vf8A13wvD1KMhdyNv/a/mCc2S60zH6X0dcQfy5Z2joVO/wDtY8VewGeXzZdx7lf5sa/wLjJyzldBZCCYHoY3O3xwUqdo6GZIRAwYkzqWII3mdt4xrUoVsmjEN1jjtMBzHZbM01DPSIUmAZWJgnebWU/LHJeA1iQNIk7DWt52+9jTu2dEE3bSGdRJMKAEqfKJwj53hjUNHeBw1Sl3i8vCxgfC23KMAWm3DkORA0ELwKqQSApA3OtLf72OacJqHbQf/wAifzYu1GcAL5RzA/CRy9Rgz2b4UXqKukFJC6iYQa7EM4U6CJmSemJqjLgA9nK8atAjrrWP/wBsVzwxxvo/9RP5sadW7D1hTNMGmPFpWCWBAMCDEiehwvVOy5oVytdSGT7pG55HfywZ9cVqI3MrV5xZHZ+sQDpEESDrXbkfNtipmsm1MgMIkSIIIIkjcEjcEfDDPxvJEa6ikkMZjcgEabE7r6Ra2AXFQNFCJ/Rnf/xamLVrhBgeIOxMTEwUuXeDUC9emg3Zgo+NsFM5R+q1hpPiXzD16SLbYo9mawTN0GayrUUk9ADJxpdTsbSzeYLvqAq2DJyYg/a6TpOkQLA85wN0RIG0sLizQr9/USCfhvtt1+7hjo5NGJYAkiOZPL/PBYcCqUGFOh3VMwIZAEL6VUEvYlQxgkTufXFhKhqLqemadQOaYKgsGaSp2AMSLE4JXVQbkd2UXXp8YS4VQYUlG9rX29B6csV+G5bx1GIi4iREnmZ5xbFgZnudLOkxYhjAWNjEAkSOV788B+OdoqKPTqoT3JZtQUksjXMETBEkCDFowJYE6QK2u5zs+LUCy9+QOYV4hT8DsoAfSTqAE29fwwn8KzD1qzklnOmnMxMK1a1uXrgvl+09OujsrKqiQQ+46ExMA/xxT7PtD1WkMTllNtpJrTtvEkfDCs2+M1zF9NjdAdfl9/xLeTZ5/u7GfvldhzuPa22GbKMbFj92ekyJ25SBgFwEBUEVXY6pY7T0UbW9uh64YTTKkHwgMBpgwRvNj0/rfDehwoF1MOfPeej9n4U0lmG5nyhlEJ8QF7j5fnbFijw/VJFhvtz6A77Y43JFxMQbe9/fl8sGuEOoEGLLaN/U3tO2Ok9aeJ1M5ATiZ/mMi3ekampgNMET1j99v3Yv0Mq9k1bsRJBkSZHsZFvywd4+JDnSDMqDaTNiSZ6D4YFZqtqCaJL2Bk7cpJPm6iJOPM9TiONqnms+M4jQ4iRlM13OXy9ZPMtIA+xwxdlstSzJWoFBZW+0pkiGBtInYiZE2MRa2F7h6f3aiQQR3agjmLb4buxeRqJrR0RRZ0cMLzYqCCfePmCDZftTN/hJBo+v7H7ERgXVlNi475Lh60lCDyBpUG+mTPxAa4OPfD8itNqgX7zs592M/gBGAfEeMtSAAgttvvz5Wm3xtj3ls5VKhm06GgnSfax/r/Pw7NlILE8/Wd4dOKBELUuF04YaRBMvbzTy9rwOnxwv8Y4VTLMygLsDFpI/dhnp+MCTMGdIt7YqZ3K+H9GIH3RHzP8ADHovZXWADSTzzZAH13J9OPnOJ12A1sOPh90Jl3aXhMUE7slqr1wIJm+ippibX5zhG7QDMo6iugB+44USV2i1iL9N8ad2sqov1eD4hXUsq3Maalx6nphcXiVN6jKyKzLTKKXJtZmNgJDEkDr7Rj1er3gPhFdKf8IMVOymRWtn6NKoIVqg1hucAtBHrpiPXH6XzfAKZoIKaqmgCAogRsRA9BhG7G/RyMpTXMVNArt4vGJZf2dyFPU3O+2NJyebBpSbRuDy64aNhNgECLw0I5aPCoJj2ucZb2qJqZuq1zLtH+EbW5CIxstLOU3EBlJZTEHcXE4zLt89OhRdmhawH2c2Zj0A5gCTJsLdcA41CTNjPfaLOV4fTbMUw4HcuWbSTqLItmBA5MRv0JPLGccVPgof+Gf/AHamCr56pALMQCndi0FViAPaB1E/HA7jdMKKIBDfZm4kf9ZU64pBUBRUF4mJiYZDl3g1TTXptAMNMHYxyPpjXOE57vsurhtJGlRo81Nug6jmN7fhkXCFmtTHVsNnZ/PNSrFVUy9uUCLne1wIxTC0MHImpdozcQ41nA/c0npuKq6alVkF/DGr0MAnnc4+9je2FahTqZaoWcowam8yVn7pJO3ON/njp3Z1GVAqGWFRRYyDaJsROx/jivwjKZakXUPpYQW71gCbXYAnYzyxmVSRpqZz1eQKebEJcYepmJZj5gAxO/h2/r2xzyfDUpvMnQB5SZX3jrbF3iGbShSLMQeQAMljyHoPXH1smrqCRNgf3/Pnggy4zp5mHH1RWy4u5nuV7Pn6zB1QGseekG34YbKC93VqINKzQRFkwLtVG+035xgpRympCpgtBAIsf2b8jivlKa1K9TWt+4pGOjh6oI+ciesY0ZcdYtQ7zcikrqvmd+DZj6uzawVBWNVtMWkzsfkdrYLZHOd4oWnU1CSASADI+UgczIwGq8HqJA1FlvuwMAkgWifukxyucBctXemx0sUMFSZB8LWieQMjkMIw9ScYrmbsHVNhFAbRqPHiCRSMCImPCRzIXfawOLeV7SMgXUSWlYaZULMNyk2m/PphZyLCLQBvvt8fcb8rYsV6sFTABF9W3SZMQfh64SepzEmztKPWZGuzGHiNQZo1LstND4hqPmBGkgbDY+t79ccM0tIGZBbzLF9W4A6R4pn92B1dvDqYgSZ85ExceETJk7jTjjkagbWC2klfCRy9Yt8Y33whzrOppnc2biZklKLTcFoKCQNvKBfGm9kct9iDUSoz/dEgLp5GOXx+WM+4c4SjTNQwCi6dPmPhHyHqcGuD9vTS1o6tohSkCfSCTfkLC2+F+1MWXLi0YgD/ADAwlRlJaNvaDhhgGwbkBsB0H5E/DHPJ1HggwJjrciwJG0+g539MfOFcQfMUzXqsPtKgVVWYRFImBEk+Iz7DB7N5VYtuWHwmNP4nHkMqvjPhHcg/f35zuY+pGjee8rxEUUBqPoU2liNM9JNh8xgd2o4oaKjMJXJkgCnrlGP+H25gx6YmZ4zSCVaVTQHCk6KllcRaDtfYjkb4yV8k3eiq1gbj8viMdH2X0LMxyEkVXbm+P+7zmdXnBBHNxo7XdsKNejTZFC1aVYO0i0aKnMcpwiZjiYapVdqh+0KsrLa8chuAOvtvgt2qyApozfrgMPYrU/fhPyuWLFNXlaRM7Abn4euPYjdBcyYVAxiaNwnt3m1ZRXZayEgay2kgdW3B+WNPzPG6n1elUy9IsdQV5+8k2YEEhh0YTjLezuRp1qlKlThlYwXMGFAlmPw/dhx4J9IOUyVOvQLVGpUye6OgX5keH9omJ5DCkyFiQ01YMpU6mFj4zlxvthSygDx9qgOmIklt/wDZ/C1r4yzjPairmdbN9pVqk63YTCfdVZ8qgST74E8a4m9as7uTLGb8hyAubCcdOAdoDlquoqGXbSRI94NsOYGtt5ZOqrg2pUdyFLSRYfP+vhjrxekyrQDAg92d+neVIOPHEMy71TUIAZjNlAHyAjl0x349mjUGXYiPso+AdwD+GDEqCcTExMXJCPZ0D61R1SF1iSN45xhk4nRFNyEbUvI7SDtI5GDcThc7OITmqIAkl1AHUk2xonEOy1VI1pQQsCTDPI8Mw1zp20x19L4sDz4lEWRJwnP/AGWlrwsKVERHI+thf0wM43RL6C5sSZAF7cpx8p5nuCY7szIIBcgRAkQbyGtE7HbFd+IBlA8JB5jWdrx1sPwwgg6rBmXwSrEpK9LijakCINC2UkXI2PpIxoOQzgdFI5eE/AYV6nCQ2WFVqtGnTW4JNUMSJsIQyb8sXMvQrZfLDMBqWipHhJctLCwgWBi++BfGDRAqBn6bxF2ABnXivaAUiZDREDTvMwZ9DePbHLs7xOKzsPvooGq0jvKl7kWsbfxxw4Zl6uYqKFWmSIYBi0AA2n0JIt6+8fchQqrXdNGXbSoUhg5APeuJtceIn0iMW9+HVxmPDo58o9jK95RWoGlDMECIk3tzkSLdT8aHE+CJVZZIDuSAq6S7zEgDlbc/dG0Y8DjGdIFMLlAotYVAOXrzn88cRxPNhXUfVbgoWAqAwbSDPPrvcYxVR/MIwCQ5RdfdU1DQxJqNUuxCqWZSIUASbbGOVsX/AOzw06lamHYMpJYhQVMsQkkQQN4IHzwIytTNU/KuWvFoc2XkPTaetsc6uazJTuiKCrN/0gmL6TedMiYFjgxXcj5w6l+pUQ7KpZbGqBOs7DZZ3tbT+GOByjTAaJ5Sd9ixvsDG8mJkm2B9YV3liKIAaSAaig84gGSLbY7jPZka2jL/AGiASQ9liwUT4YHLbAAfEQSCYoLw1mpI61YAp0wViblR8sdKWahwljA3xa4Rkqj0RBpmaaEgl5gAQbCJjePXEHAHZphdVgLteTEi0WO/THQZk894hsbEm58ynFalF3KPAESN5O49sHs/9IlSrKBNArMGBDXQAiVFrzpF7bnAZeCtr0BKUkTMteOfvF8WqPZKr4SRShZKy7XmeQuNucbjGRsWHJkDkC/r2r6gQh4lVe0sZzjhrP8A3galYQGUQykc+h3kzivm6RpLqB7xFMhht7MN1xzTIuwH6IAmxJfeQIHXfFkZOtRvFIbC2u88o2PxtvgwUQ0hAHlEnC7G4J49xM16LVDyIAI2A0VPDHKIwnmsKrxJg2tyFvw5/DD3m8hUzHd0USggq1VXwB1BLK4B58p2vti/l/ooq5cFw2XvYkvUsP8Ay40Y1tdt5qxrpWom9nONfV1bQ5DtCxNr2J9ueOvGs8CjCm1lMEx5jzvg9X7E964QtlyxkCGfpO+m+OLdh3pt3fgYD9tivKdwNw2EsUD6WO/NQypIBPaIlSqX82PPd7GRcn8Bz9MM79lFEyB/5mv7W/PHThvYxa9UU10gkEyzNFvUKb4eWCrqJ2EIEdoFqOGRQwIMSD+8f5YpcSHgoc/sz/7tTD9mvo5amh1NSIUWOtyYEkhfD6k4SO0NHQ1NbaQhCwSfvvMzz1T+GAxOri0NiSq2gnExMTDpcucIH2yWm+3XDO+acIpV3YuAW6ETqgmZnUD8PeML3Zx4zVEjk6n8cOoShGkJAiGZwQTNpN4G8+kThOVgu5gsagenWauSoCqRqaBC2sYW129J9sSllNSkrSmTEiYD7x8Ry9viS4flkSp4X0tGkmCSuoKTIIt5rHkfbGxcG4HRfIUkQ2ZZVjTEhiQZJiLXud7+2B1XxLFzGU4dUp1FpVDpYOog3glV+RWRbrbli99XYnRbTqsAANhLt5RIOkib79ZOGntHTTMGnUk0zTpxVNlWo52jTLPJhix2A64SMoagaiWCkqGDkEHWGPljrf2wpxR5gMIW7IZ16JFQpJIh4Fzfa1wb+x+WCHCqn96rkkOShMqd5rVDz2IBj54p0eKU9SqqMWMkrTWX2ljHMxeb22xZ4ZSCV2CCJo3BvJ72oG33vJnFEk4zYk/TG1KCUzqrMrkRZSYBvadptuT8MUs6y6wKQBU8rmIv+74fG1POLOlVMzvygjkenv6478Nqae7DywCnw+h9rHcY5iY2UlyST5f1LDjgCHctwhUANWL7A7D8QJiDM4pcUoUqyFaaAP8Ad09SIFyL3tHrgbmeJM7sCfCCDEWnYW5R/VsXOGMBqvys36p5QY5EDGdMWRm1Of27QtYOwg58qNIUzA3v+tfnY7D+t4+T0KFZkQFbzaYGwvc7D3xepEFTIkqYW4nzCB6i9o6euOPEKYYL0UG/9c9v88bidoJivw6ogo0CUuKKnVq3JERH61tueOmZzcMQSQAI1XIAIJMfqxBsBeJtOKnDqqnLUzsURZgDkJmSJB5yMW8lnQQDGrvItAuwAB3GxgC8Y2OBqJEA87z3JWmtXwFpsAQYW4Nt4NyJHpi1kK95bUTBaIlSijc/qkavQEfj6ymWqK4aoysr2DGDG5iGsDFhHOb4u9mOJ901cOmpW8IYEEggyvoRtMdcAqqWGrYSj2lTinB6wIDwAWECLksYAHL8otvF+1bNOoRYJO5IBIBBIm9rXvb0w5cVyaVRqVHCqO8WoWgTyWDYSfjbcYQM05aosA+aIDG0SRz9MFnwqre7wZRBWfcznhSr0ipB7rMI0Dn4ahDWt0xez3amo6stoIsB/W/LAHiFMKRf7TvU1L0GioQRzgzjwjE22JvjVgNJtHYxayzkOJVaFTvabaTBB2Mz1kGPfFunxQaGqu7PULWUKCPYncfDHTstkdeYUvT7wAEkDbbcjp6e2CrdnKTVwKWpoYtpkEAT+CiYmZxjz9RiXKUbY1d/Pa4bIaizWymod6fCCOQmfXeBEHDf2U4RSSmKqLNSostIEqDO3SY+OB+W7OPTziB7IJaNQhhfwqBcnr0G++L2Z4gcqS9WQjMwAkGbApECQBdY9fTHK6zqTmUYcZ532PPwh41oW0vZyjSo02q1UB1bk+KBsBGy+2Mb+kt6RzNM0FC0zRBAHXU8n4m+NUynaCjUU/WCAsmA5gMOZk3In0xmH0qOhzid3p0ikoGnazPO2D9lJmTMy5L4/btCcoV93mJmJiYmPSRMKdmCBm6BIBAqLIJgETtPL3w/5QQtQGj5VktJhQzrBVYuSSL7Aegxn/ZhCc3QAgE1FA1bTNp9OuNr4LxGpnhUFZEp+EUvCv3Wnr90FdWFuoPJgsLiJSy4DuSNLMTNrhRYe5N49OkY3bgAWpk6ZTSVNMKpFjGxBiBIIvG3Trnz9gO40u1Yd3p0sDABUTBU7kkQSsTBME4K9jOMqMlUpMgTu6BckN3feKw6yGVyR5hG/thKAg0ZF25izxg1EZqLRGoOwUkgsUAJlrk8iTz5YB0GpK5kQwB0iRBJhvnqg/A9YHDgWZrVqqCq0qwNRy2+m7NLdSTHtOL+cNMVAoWmKlQEgaT4xKjTbYBSTO/htsMLH59MVfvQW3G2oOjrQ0V0aQyvupmxO4gfONsFOE8cNatq0hQlIIACdhUYiSbzLc/TH2hwOp3VLVrLpU+08Pm+z1oNUHTp6/tkz088MyQWuAYCVUWqoUHY1WZfeCJ9saMiacZENuIS4nxEKGVRJQiTMQYE7cp9eeO2RzuuGkwFII5xvP8Au35/LHDNZWo7FgqmnLPcjUCCTDdTOkj298D8rS0G9yo6W0kkieux+eMAAqxFcGMGXACwLsSYHM7kfiT8Ti19TdpVNKgahewAI584np1+OFf/AKTgnaCPLO19v34bshnPsgFm48WoXgzB+Jt/pjLkteISwdmc7JK7sG2PIDneBJ5/0MXcwwgBgBpXVANuRbbmJ39PXAbJUwXZ2RVRTsbAn7oJ5339YPPBH6gKunS5tc6hG+4/CI9PTBM6jmGATxFjhNMjL0IhmZOcQBEEH2mfe3XFz6gpIGtV1gAz91rcgNvx3ttgRwR2SnSZRfREnoRyJt19fnhi4UlOkWqVmVwsnS0HnO0ariYkxAPocdRMevJpEo8Q5wfs9RcKHzatLeEAAWE6iJuZJHtB3BxV4vkFy1VkEF2UQQYJ32BFhM7b4CVs/wB6wIpLThiSq7Kxn0jboOuO4pKrB2ZbeFRqFhB8ZWbEhYB5X3wL6CKAowauHOE5bvwEDswS+jWQSZnVa8T6jljxxXha0nRkLKNMtI1avuyrGdwNMHmOWAmXzniBo6vDq2b3ETzU7Dltj41UmlrAYszmVJ3nbe+9z8cA2dfB8PTv5wCdpz7T1wyKAFEVFsD4o7t9+vScL9LONJHwBwQ4nWJpjUBJdCYiLJUFr/jgYaikb/IYd03/AMhNfTj3Y/8A0d5I1RWqk+UBYDbnckgCYgCPjg4OELRqNUWq2ptxAj2v4unTCL2G4clase8WrUphDPdyF1cg5WCFieeHjNZ5KekowWnAHUkbGCea23OPMe1Fb8SQh3I4rtNXazKycVJqaIbVsGK2g+s/1HPFjivBNdNu801RGoKrEPbmLgTiNxPKgGp39OEsTMmd4jckxgfwHtFUrd8cxSCpTIBi28mIJ1G0bdcYseHIv+VRWmvO+e39SywfYRMz3DO8GqmPANRa4OkGSsn4G0zhP7Y1FapSKmR3XSL95Un8eeNL7RI1KuVFELTZYXlA2Gx02J98Zp2x/SU4ERTj5VHGPYdK/iKGHlMNUai/iYmJjZChbspQD53LobBqqqSNxJA/fjWsn2gOWVqGnVmdZVy5OhVXSRUNvCjSWttLTsBjI+zAP1yhp83eLEmBM2k8sadlsj3Oh8yO7NcsHfcpVTWw3+66yNMwduYxY+AgmNHHyxXvXAdQQaYWWApgQ7yPDJBBkkW254HU6SUc7SRSir3RWsXWdauJWJPiBgKBsB1wN+jepUOczUlgoCfZ1Cx0qwuoBaJgKskbAYtZrgS1849TMVNAdnNMA+amirpufL4TyGw9cCuJlOoSEQR2xy9FkLU6gYye8RbeD9gWBvIgHaBjlW7PItRXNTvBo006iGEBYKurcv4btEgSD0IxV4stNS1SkztTIIUwTppi2liRy9CSIAN74H0uK1O47qlcgxI5Uxci8bDw3wB2NjmDUoZ3iLipIqVCBGklucbiDbf4T1wf4PxR6xLPcpl9KwoEgOxE8t2uce+H8Fq0XqhSKbd2zGnY1ALEKBcEkwY5AbXx1pcU7+sO9AU9yEGgaRqFQkEgWBJPLngcn5TI3EJZss1MMsq6sjBRJLQPGCBzMzHKBjzm0NOCizKgLIvOomDPIfw2xODU/rAemJAIMEMbkGQzGZPQi8j3wM4ky0wEVmsTHUb6o5A+KPgcc8D9MCwTvKveGo0IsQ5DVC1iDAuBt5txbpzwzZXOlFCMCQLgrM+KYW4hREb33tijwfNLSimwVmraVURJ0i+qY8IuPlyxZr1zVkIFTSxGoTsQdIkbkBQbAx6HFMoPpKBn3OZwsg0qLGTB+Kgsb2JIm9yMVxnXUAliA1xbwlpgj398VMrX8fduG0AkBvTcSbSOXzx9+qhWQMAYOlv1YJWIPOdUfPADEBC3gvhNTVRpjWw0qpI9AZHPr8b4ZM7xKicqgdR31PwgBb9AZ/VMkkbnY4TsvU7pEO8qpGlhO0Qdyu/Mc8emrR4UBkyzSZjnM7XiL/vx0wzIWHnIR2MZOH1Q81mSTrPLwkWJMRHz/HHrjdfL1aIQCmX1szPdSFg6SIBkg8jaw3nA76p9noWqXhfGPus1yQdjBkC2KlLJa4BZZ0rYidufKbAfEjCFagQJLraXMpRZVJpFiV8MQYE3kgeYi4jqZx01FwGAYPIlTIBPP/EN8UO+WnqBdVYCwSbrtM/HbfH2nxJSxWkS212gEWvO835WthDISbiiveWOJkGiAQZ1iTBAJKVJgHpbC46GnU0vI9JEfA74Y+JVAaIg27weHoNFTaOUz8cC1yvfLGzR4Z6jlJv7Y6PTbJNeO9O0cexvbzuEp5QU7M8IyHfWd2t679IwydtKKvTCNC6R4VAuBaSo21GInlOMoy9SpQdalPwuhDKw2kGdojDFU43WzPjqM5q1DA0jTYQAFAEAW/PHN6n2cnjDMm3c+sYznTBPf9y7d2AUJBh9wbj53OHLspxRhRqOyEyRoaxEbQABeIiRa46YX6nBGL91WYqSRfSdUSLgHc3w78ByqUqXdBye7YqGsJnxRGwjUR/Vs3tF08GhuTXy8/4g4ebMSeOVq9VpdmUA+Xb1BAP588JXa6oS9HUZPdRMR998bRxBK7VbaGpkaaki+k+vzxk30l8PFDNIimQKQIPu7n9+HezerXJ/j01Qlvj07xRxMTEx2YEIcAAOZpA7FxjTkydSpTUNmMwQIYKdBgrcETT3BxmfZxwM1RJEgOLHnfbGtZauhVvudBv8Da4g8v8AWa6O4gODVgwVlcmXqArXqqX8LOTTB2Aknu9gDizxDJs5KHNVqiWEt3cETyGg2tb2xafKju2qbFpAApwDG8QfmYA2wPZmZwFAZheBJ/qMAuRW3B9YOTUu04UOCqV0GpU0tfSO7AkWBINKCceeJcDNElFdj1/Rxa/KnfDTlOzrlraBCzMzIUCYABMyRvgNxOnpqBS4I6qZF+h9/aMGj43NAygXB34g2vl6gqowq1TVjUGOgNYECD3djAi5wL43mXy9YMazlnS86b+JrWSDtMxhmq/pAwiBM354B8cr0e8IrjUppxP3lOsnVPI/1GJl9xSZS5CN4f7K8PFaDVzlaihEqVCb/Gn674J8U4BlaaO1HiGZetB0eBILHqwoggEm5BxS4PmqVemBTPkUAjmBsPgYxfOUx5ZvaeRCVIF/EbzO3Um9gIrDhellZqlQwQSVFOfXTNMwbWw35Ds3lKygU+JZgEXCMKSsD7Glf4TirUyOKNbhXLluMHi9oMPzUYteoYHfeEeIdgig8GYrsPUU/jtTwscS4TXRlAqO1xEhLGd7U+UzglRydRSNLG3IHBfNVoVO88zEQY9eeOn03WpmfRpmvFm1mqifk+C1DlaL0zUaacxCWPxpkwTG5wJzjVabHVufMfBf3+zvFxfDr2czMZbKXIXSpqAbwsQwBsfMAfbHXimXavUUmmpQgk1CAQFm1hfnyiN5wfjMrU0hcg1ENM3XCa11aCxWfABIGoj9HvBn1xVo9oXUyrMCdyNI/wD5/wBRhpyPDKLtWpKFgMQHZhIBkSFBUH5bmOeE3ifDRRcKG1dREENsV/DcdRjUjoxoRgKnidavE2Zr3J5nRt793izlrqkFVLtAHgFp0yfs9on5Y8cJUlmZCFUCG1SRBtfwmd+ePtdHSuGMOWEiFsSQABpsLT0wdi6l3tCtSkHqqorOQKqqbLIB1ASNAvvva+PfD83l6ql9eZABgfofQ/8AZ4q8LzCtUUBdJFSlN/8AHv67T7YDcIp1GSGkUwCRIsSdotfA5SVWxtKYkLYh8cSy5YgNmit5IFI8v/D5mw9cdMhxSnrVabZoPNtJojT94knu7RHzx3p5PVTUGJVZiI9hir2c4S50V3inSkgtvfbTHU7dBzwg5SRvFeKxlqpxjxlWfOd4BNzSMjffu7e0fHHk8fGvQKmdIiST3UfD7PBjMcBV6/eLUBGnSq7SYLN7xBEi0jALNcOXv6iXEgBluIIFrTZrYEttwK9IPisOZZ/tIVsK+cjoGpfyYVu3Knv6ZLu+qkrAvEgEtbwgDFzP5fSDB2N56DfFHtk8tlz1y6f8WGYBvdD5RuN2bmL2JiYmNUdCPZ9ZzNEDfWPzxsvCuEhVUZg6WIlLz102Ebjqem3LF+CMRXpkXIYRjTOD5rUurV4plgbX2uR6R0wDIX2BqKyNp3hev2dqgB1qMtMWEkwSTcL0B6H5nFKjla1GuW21bCRLKLBljkT+Uxj7T4ozagfKNo2+HxxZSuutmLrcRdZKzvGx/P8AGyER1oNRHpK1gg1zLeZzgggMUi+1ydiJ3gi3ITihkM7SpEu1EPUJLHVtpgi03Eeg5b4+UaauAwkNN5Ei1gJ5Tb5YLjjLfo2jUzAAqolelt45Ac+YxM67HStjvvX/AGTE1cmUH4Oa6Va2VGkafBSZhqIsGP6om9pn8MIeZyy5iowqFgAo2sZ1ERF+ptg7xPNsqkFiKgYsQObTG1oG7C2/thcr1GYORcsBPP7zT674Iq4Qrq9PvvLatJI2M8cOrNlqgbLlwR+u9mHQoALe5xoPAu061zoqBab/AOKzdYnY+n44zVUq3JQ25wbfHlg5wrgtesAy0GIA3SmzE+pN8czqulXP+bnz7zE5LczS6RRmZQylgASAQSAdpHIGMfMxlxpliF6EmPzxmFF2yeYqo6VEqsBpUKQ94b3uL4aKXAM7XAc5Ss8qNLMJtyInrvJxhf2Q6EU1j0/uW/T6aI3nXj/FKtKBQWmGP32aQPYbSfc+2FfNcTr1nQVauqHHkWNyOZP7vbBPjfBa2Xp97UFNNQgBzNSfSSSPwjA7g2a7x1UwDqEGBe+xxuwI3SrQ/eQOUNDaF+z4akuWZlV0qItwJZR1URuPWRv7YY6GRYK6vUZl0MaLCARF2UgMIAsYsDeT0B9m0pLklZyzalGrmVClbKNo3JP7ji5kuIVabJSon7N5IqODtuwXkCADY8xNsFmJs1CbmDsvlqehyy93UZl1Q8eDTMwZIkrPy2i/OpwPuqyO6GvTqGyffJI8Ikbx+71wRr5Ci9Bu7Zmr093JNzMBQNiDPywSy/DXqr/eFNN1AZRIAJABJixEwAYiDbngS7De9u/n+3eWpreK2Zy1JajjLoRT1AgwD4xyuTIBP57xcNxLKalAVVXxSX1QkbfK+/vglxevpqMukKx2IiNtwRFjN7SfjhgHC27rRpRiyho0hR4hDHaT/Vpw9czYwO8aMjAVEvgqfbKBP6SnvzMuOpxf4dm1emquYOnS3oYgj0OPHB6QFZdMwK9MA/8Ani9uh3GPYyiUkLMoZjtIm/LD+oNgCVlawIQ7NoXZ0gnSSFYneCAJJtHLpixRpNTpqjPqTWfCPCTqYkGLERvIEMTvsce+B09LBdTaokwSZblO/hm3T4YucL4l31WFCip4l6ixJIYxfwzExBG5k4zOT2gpRE60c1GxOl9UFo8QIg6rQFvz3+QCBlc5pzdRdQg1Sd552vN7GPhh87R5ulTNRHYgoAFHmAIUGYPJp3MG17RjOX+3reAHQu7KOc3w3GPdIMs+UucSDKSXAUVZZJI8S7THKfXAvtbvlv8A7an+/D9XNPM0wuaoFmpUiqMJBJpgxtyawiPXphE7aCHy8CB9XSB0EtjRgIN1GoADF3ExMTGmOhHs8k5qiJAlwJPvjQ8u/dqdIWZjnB3AMGeQ/DGccHH29ON9QjDlxHiGlZ1AEiAI6CQff/PFaqiMouhC2WotU0lDcsF0A84n4+h5x6YtZ/g9TLCHTQG3EydpmxgT/lOKfCRRFOm1N3Vws1dRBBMSIEDSBPX+OOed45KVKYqqVA8sXJEEEsZuOQF4tIjCSchFjiWqKTpMsZGpMsywo8rTN/QGw98W+IcZCUF+zTUhnvPv32wAp5sBJHQnxbG/yGB9XOGr7g258/8APBeVwVxm/hOlaqzOXJu0b359Tvh5+hmgBn6g0gxQPm5farcb3+WFerwtkpByumCQ0t4gdiCu4uRfFCvxGrR8dCq9NigGpGIOnUbEj2FjgrUjUJoagNU/S2e4nSy/nAVTPijc9IAuThco9pcpQqTSdVpsfEgVhEnzqNMC5uBY3IuL5TwXthVKqmaqNVEnxMZKzH+7A298NLZQbi4644/VdflxZKAFdj9mYW6iz7sp9rq4zPEVzdGVUIm4hiyk2jkIAvOD9L6S0R9XdOoK+JUiNf60GAQetj1nAKtR5YpZjKA++FL1+VmsxTdRkJuNWa+lOnUTQuWYj/vHBB5mRBx4pdhaOdprmqNNcu4eWC+UhTJsBAPSAMK+Q4Q1RwqqSxMCMa1wzg7UMuKZiFDEkEiSQZkXn8Ma+nyZOoc6vy/tG4WbKff4mQdma+rJUtRVUVdLBrBhAY7ctPziOeKfHOJrXQsj6gDIXQRpi0E2if6PLA7gNJ2RKdNyNdMatRhApVZJJHhuInlht4fwpsma1PSHLprRonUIkrExaLdbnlisijGxbk3sP3kYUSZ24Bw+ilIgFauqiGN/FP3iOYgkj+F558Tzj1aS92KmozpYLGrQQIjcGbmbegx54dlymWL+BBVJJUjxN4gEABvp36wRvinXzjZarppknwl3Jk3IvG0WibdJkYShBch95QI7ymlQM5LqXOkxPJlgE2Fo5bRF8Gs/lDSpKajapUqX9TA1XvK+Iz1jA/jeQeiVr04KlZMEEgkidthBFzP445cC4r3tQU6phSpAvY2O5P54rIpKhl4EoioPyvDTRzFLWVk1qRIHLzm52vOBtDOnMVDp/R0zdup9OvX5YZeNUiHpyQy99S0sALiKnMbyL4QuAcaSgjh5g3AA3PT023xuS8mMNyY0LqQHvGHO585cLXI1HTp221AiRPO+OHYbj1RqlaYOpSf2QzEAsVi5gkC4j1wt5zjj1KApEfeufQXA/H8Bgt2YrrTcBiANJlvQeL47fM4Zp0ruN5dFFPnDXaHh/euqm86m5Ai4kiBA820Qfe+KdSqaQC6GUL4dUEg+uqIvznFnhHEFzGYqMAYgKnsJ1e0nBJsxpqFDswHzuPx2+WFd9JmckjYxfzfHO7BTVOpSmmZEMCORtvPWwwI7arD5cf8A06f8WCHG8nTpVx9mFR1sYtrm/tY4HdtPPQvP93T82xpxLp2mrF8Iu4mJiYfNEv8AA/8A5in/AIhgvmyXaSyaRtBWepHIRP4nAbg7kV6ZFiGm2Gj69AUjUJFyTv1i98URcr4z1kOJIlMDwqSPF4gSY23OKNTMam1DSLzuv8YnBIZlxTZ1LBSbkT68tvX4YF1eI1GMlmjr7/ji+IKijc6+EKRrU3/WFx87f64scOdFlmqKhHkIZSQ0i5BO0HlERi1wFatUFKbd6V5CZEkDxWkCTM41LhX0dWC1s0xrEEFqaqAI2EspLfhPpvjPlz48dBjyYY1NdCZ3nc7Sq04auqfsJUkGDJO9ybEDkRgPkGpBqoaom3h1MATDgWvExJg+uHLtT2SfIGnNVXSoSFGpvMLwbXtgZk62rMsL+GmVvP6ymBPK8cttsaMWJczBFOxiHalIMF5ajSqOF76ik/eeoAo+P8Bh04GcplVKPxPL1UMRpa9M84B8y7TBBG8G+B5pQefi5zaREja1iDvf4Y8d2ZPw/h+7Gs+xEyDSzXv5f3MQZE7X+88druKUQyLQzNGrs2pHspDWBmL2nBbO8Ryi0e8XN5d2gHuxUh7xIvaRPXlirQyVRkYqCQPNzsQcNXZ/sjQrUA7sTqHWCvIkfHrjJn9k4MaUTwa253F77zUirlUAL8fr9ZR7D9v8nSDGq1JG5Magkjf3HsN8XeJ/TXlz4KSgg2LPVCiDYwBJPxjFLjPZ2jQ10KTGtUIQtquaZkskEAAatBMdAORwqcUFbWKZYfYsJHKCwPLeZge8YWmEImlDxNQxaVAuDeznFaFKlBZQ3dLfvIk21UyC3MLEgc+UYZ832wpsaYFejtfSwVFvMcyRAA6TywB4TlqjZeiEBUaV8QIuN2EMbEnmIiMWq3CdLlgVt5gXPlNpM7xaY5kGeWAfpFc2TF+ADvPGY7SIj/Z1gwgqx7wQ12K2mQLg8pk441K+XIFQ1qTVDpgGpJUkHVPsbzvfnF7NLhtNqgYOTSX9Iou49iGAAiCLGOcWn1S4eGS9QFpPd6vDtqCz4oI53Nj8sRujVjd7yjgBN3PK8Sy60jTOYVyUJ1F18/NSZuCBY853xR4XnqKVe8V6Igk6ariCDyHQ8v8ATFnNcNZNAK/aQLBmHXnv+164ptw9bq9WqhClnIa7RIAW+mTEmb25YH8EKIvmT8OvnL3H+O5Z6qGnUpqve05AbwwoYFvQXwkr2e3H1nLf+t/y4bsvxEU8vSqprbuswppiqBJVabGTpMeYH12vhjyXbahVphWp90xU0iik6IMkvvZjMSQTffDFx+GumMTHQqZivZ+18xlf/V/5cWaHBlUEHM5WLf8AW/8ALjTcnkctWXUVTLtRcMzU2L2GkFGuRpIPnsNVhN8MC9sKVIAdwtRm8KhFHKAgNri92MflgGK3Rgsq8EzJOzdBKL+PM5XSf+92INvu++LGbKvWLDN5XRYD7XpN/Lzn8sP2XztWtXo1ggSvSEVJA7upTm6aLQ8HzCIIGHrhfFaOZUmmiDSYIgGN94EcsADjaAuNGJmB8XoU6yqPrOVm8/bfL7vXC721rI1WkEdH0UUUlDIkTN8fqjLiiZVRTcjewJ6Scfnz6eqYXigCgKO4SwEc2w5K7Q1xBOJnGJiYmGw4R7P0w2ZoqZguAY3g2MeuNe4vUyLZVKRXudJhHXZHYavFEkqRc2PI4yPsyP73QvH2i3+ONt4V2bpLXdq6o1IEMoqGAWIieXiI+UkDGHqwLViTtvQ7/fpDU8iJA7JuTapQYbyKupWHXwibyLGDi92c7LK2YQVxTamZkK58wBjYTB9xtvywe4R2fo5uu5FZly0Qqk/aBpurSsRzB526HBXI0zlGbLZXUzNDF2EgiwkHa0fAzzOMuXq2sqDv5eXrcgxnkwhlK7UkK0aSIAsKtNAJAvBIv8zzx84RmqmYZpYgrGqxBBO/qR69ZGOlOlUQSBsLDnbCvxVMxUrEhatOqyhgkgOALjTpYySEJ5He2OHgwfiCRlv1P/ZsfJoHu1C3b3giGktaqwZaYgAsFIm5KA2ZjaRE2GEbgdVamYbRrKimRLmWPiTHXieYzGbZe/rnSskJUMR1sAJnqb498GyKU8woRrGkSSeZ1rt09vTHrfZqjp2RSbqcvNWQGu8K1aQgSGJB8IHU+Ek9RB29Bjo2REyGHkUkHe5NhvMR6YIvRgaldQYgSbyRAI+MRMTi92d4MFqtWqutSFChVvB0glTFmI1fjzx6PN1QVgVPr9/KZsPTllIYen385Q4PwbvHXVqWnTbW7BiL6SACOdib7478d7QDLIxyzKEWbEagedwd1YnYRgV2q7QMlZiTpkwANhaJI9QMK9eqtenLiVIBUcx8eUHHJ6hzlYtxc63T4hiWjvD3/T+YzFfXVq0wpRSAF0okNCgTMxrJJblijx/MoMxTFMEzDMzc9tNgIi5I/wBn2xwytMUwGeNKDYmfQAc2JPTkScVaeXplwzsSSxJ02GrUAAOcf5YzFqHrGMLO3aEuD5OqMhTrowKKiqdQuGJghW257ctumDlTsmaSrUrVdKO0BFMkkgsLmZsPKOg32wI4C4GTopVUlCquBBJnYlQN5v8A64tU81rqDvCzGmCEpEltIvAMghCTzBBuBe2BZc5YFWFXvtvXlEWKlrLcGVEDgRrcLS1HTrDAbzBA3kW1bY7Zfs+xJSoz06gBNMSQusTuJJja3QnnvUrZQ5mSyhKVIKsq36RjcLJ5gQCfhzxG1020NWBo7L3ik6IsAG8wJIEg2mRBM4dr2uVR3+E5ZZmNHUzQaZJGlgQVO4F73gj/ABacceH5M5hldvs9RkyuzXABseUST+0cXaeYNPUUMx4YK2EXgQRYSI2mb455TN5nwOtI6bgkL+sLajJposn15csWcgB3hLRGxgXtlR0ZT17zpEeCp8PW3K/PCLkONNSZGG6kETcSDIkc+kYdu2OdNaizaAJYSRzbu6gabbnc4zak97WO8ztF8C28W3M1XhxFakcy41GqZWmCVWBIMgGWOqdztEeghKOYJqUkIVmeJ1AaREkCbybbcgcK/DMzmmaaLVTubSQDckxtO52xprdnK5yS11qagqhipjUagEsSCLkAc7wTjFlOg2YhlJNyr2b4lWArPXERBV4hDyYepvy9cFOC500O8rIY1HTyKFidRDCLEgWPK+8mAPCc5WzatT7sOouy6gtgQSL7Akj5nBg1Tl+7NZdBqgaaYYMpCkG4EzDHymDbbrnawbixYO0Z8jnWOcplKZ1Nc6rKCYJZTETptEnGX/T088UB/wC4T05tht4hx18sKZqqtSlWGr7JirIwYqdGwUwdogwRyvnP0k16b5ik1LXoNFb1PMTqfUekEzEY2YBQmhT2ijiYmJjTLhXsq4Gcy5bYVVJ9pvjWOE1u9IpVXemreIA3Ji4Anygbz7YyDgjRmKR6MMaPR4y1TwgKCAddSPE07CeSg8hvhWS6Onk/3BJAO8b6j1aBC5Q0yrdFl1PMuTYT1+EY55rMHxUxrV2BkirBZrmbeEEx0wq5XtZUoUQkBp2MwRO8i4I5495nj+qioYkubGIk9SOQj09Mcz8NmZ/faq7j9R7X/uGcqKNhf+oz1OIgojLmalTZmBPKJjTFhNrk478IqVK1Y1p0VFEBmUkdNpBMAn3nC3T47UstPwavvQNUWkzF9o+OD3B3qVahh+QkkTc7T/XTCOpxZUByIN/M/E+Vd/4h4nDHSTKuf+i7VRap9bY1BLS6gLO8G5Px/A4RczSqURcy2mQRaBrXGq8dy6qi06zEFvEridMixBA/PGcdqCAwk7Jy5+NcdDoMmTJjByfmi8hAyaRxGDsnxs1KFVahMsQDaSCBuAbTcQfQ4dn4LCKpZVphVqOOsGCCZ3EfgMZz2fpl9GiDIgHlOxPrcYIf/EBMxUar3cUqJFM0gblLeK43kt6Y6JJmhKqWO1/DaeY1NlX7xEaGfq33wNpPt0wq1q9SnACFyQF2m52v1OC6unc95TXR3zO4CmVRCx0U1taFImYxOGyjVK+oyF0JAMtUqAwAB5gB4j7DCwYx9lgPjmeNNlowp7qS/PVUNiZ/ZsPngd9cJAvDFqcWjdoP5YsdpOEmixG533B53M/jjzlMg4anK/eU77AeMn4KQfngdogkxj4NVJoUSCrFKIVVBAO0xvvBi4w1ZDh2WTKnM5pgKrqQoJJZTsBpDeJwfzjC72fFRsrSWozLR0IbC9gLqRufSDgnSpCmGJ8pN1a4QDU1he5Yg3O8bYrPhbKmlXK78jn0hCvKMWWalUC1KZapSyyBiYADVObAn/CSb9MDqWUoujVatRRUJZg3lIm6LpkgkTBv8sCqXFKdUMquVhtJUhlkHnA5RJiB8Jxw4gCYam5Zb6VIImd7STYCeRiMD1GBsqadRG92JQKqbHf6TjXzurzA3jZSTIaJMCwEeYnmMVeM9oKiUtB7xlDEd3rhYAV1JvdJMTAv67d3qBaweFYmVsfDfzcpmBMfM4B9o6bsyyqaQY02MHeCpjUNrC9/XDvD1VqHEUDU5cVzVWrR1VwAGMhVtAC1J9b6tzjtwTsJTSlTrZg+KoQy0zyTkWHNjvG0e+PT541cqlJUUVFqALEAHVTq2vcQTzt8sFs923y1Dx6CagUaKZSIMRLOfNcfdkWwnqC3CRWRm7Q72Y4JRonUacNMrOwUXE8132+ePHajj+YywUUiTTdvEhIhpHImStrHTuDhXyXbtxljUqLLs5KdDzIkmwH8RgLx3tNVzrJTIREXyjYW2LE9BbpGMCY8mr3vnFhTGPheYBzorU1NM6G71WPmawbTHKSCB6Y5dseNd9UFOAdBmRvJG09B+PwwH4fXd0dlaGRd5iST1JCgQI9/w+LlDpYuwVyoYdXlwCQYgjckjDkQ3DCG7hdXautGilJdYYRUX9I0gABmM2HS222F76U+ELlc3TpKSQKCmSQZ1M5kRaL25xh67O8Wo0O576gXam0zzKsJBKkAHcbnkpHOU36YuJDMZ6nUBUhqCeUEAQziINwRsfXa2OgE0gRgMRMTExMSXCXZumGzdEGYNRQY3icabmuHUqLRTDCd5M+3KRjKOH500aqVFgsjBhO0jB+r2/rM2opTn/a/mwwFdJHeKdSx2l96l198WMvly7MwBgbDe2F1+1TFi3dU5JJtqiT/ALWPo7XVBEKojoWHz8V8J0iVoMb6CNGsqxXZfztPzn1wd4HxStqaqsEiAAVksAIAtcKB+ZOM5TtvUAju6Z/xaj/xRiy/0kVynd93SCdAGHzhr/GcFpBsNx5StDdpo/FO0DVwtOoFWDqsdRHKJmB88J/bdgEnSb07EiPvoNUfhf8AhhfTttUAA7qnbn4v5ox4r9sajnxU6RBQoVgwQxBJ80zKjC0xhOISq2qzPmSzmYpUo7xkQ+VQbmeXWDhj4Lw0Ukhh4mu0dTy9hhU/tCdat3SSghd4HrE747r2uqD7iH3LH/ixThzVRu4mvZXNUagHcCAsHSIECyhRfxMTsLY+9keACtmsy7sNNAlE0+XvmHjYf4RCz1JOMpyXb6tScOlOkGGxg29fNvj1wv6Q8xlgRSCrqYsbsZJ3PmwVGvjG+ITsY+9t+ElJJW6OFPsQYPqDY2wATOgNR1GBoIt1I0gH5fPATiH0j5iv+kWmeu4n38WBjdpSQB3VOxkeb3/W2xAsG5pfBBSfJ0UZmD6FNpgBd55Df8zGCNLK0wwJSVAm6MfXSbxPrz/HGX5bt5WSmtPShVYidV4EXhtoxYofSTmEMqlNesarwIv4vF8cNLbbSKw7x5zmQZnDiq7BjOhUFgb7mCLDb0xY4lwH7Mu3dqF8gNiokQSRzZpJAJnmThIzP0t5p1KlKIkbqpDD2Oq2KWZ+kXMVKgqOqMRyOoqfdS0HEDbSyVuMZzVUFDSNzM+HwMIAaxAJGsA8t7Gxxw4tla9XuwaZWS7EAc2I8V5geH5TgHW+kKs0/ZUQWsSAQfnqt8Mcf7cVYI7umJ6apjoDqt8OgxYIEDaOWQyVPu8skg1O/VXAtIipBnryMfM4FfSHmFSrSRNPeILiAQFtpB/OMAavbisxB0oCHD6hOqQGAvP7RxTftEWDA01OrcksT1N9XOMZnx24YdoDC2Bl6sWIBYh0e4302OwH3Y0xHTFjKqXa8DXYkC67CANgDO+0TtgLT44VEaFjoS0fKcdMp2iak6uiKGUyLtG83E3GJoMsDfeEq9VssYp1GBiHi0TK6TyIIvgj2S4QMydDVloiVjWJBvBgyAp8UwSAefXC1muPmozM9NSzGSdTST182+LPC+1z5cylKmbgw4LA+hBMEHmMNVQOZZmi8b42FRaJRSaJ0I8y7KJ3ItB3i8bXwifSAiivT0vrHdDxadO7udpO22OOa7aPUfWaNEN+yCB121QN+WBfFuLNmGVmCjSukBekk8yebHBk7UJVSjiYmJgZcmJiYmJJJiYmJiSSYmJiYkkmJiYmJJJiYmJiSSYmJiYkkmJiYmJJJiYmJiSSYmJiYkkmJiYmJJJiYmJiSSYmJiYkkmJiYmJJJiYmJiSSYmJiYkk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371" name="Picture 2" descr="C:\Users\Toshiba\Desktop\LJilja\prezentacij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1643063"/>
            <a:ext cx="4357687" cy="3429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357188" y="2000250"/>
            <a:ext cx="7854950" cy="1752600"/>
          </a:xfrm>
        </p:spPr>
        <p:txBody>
          <a:bodyPr/>
          <a:lstStyle/>
          <a:p>
            <a:pPr marR="0" algn="l">
              <a:buFontTx/>
              <a:buChar char="-"/>
            </a:pPr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фломастерима који су везани кратким канапом, ученици заједно са својим родитељима, имају задатак да нацртају своју породицу;</a:t>
            </a:r>
          </a:p>
          <a:p>
            <a:pPr marR="0" algn="l">
              <a:buFontTx/>
              <a:buChar char="-"/>
            </a:pPr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потписивање радова;</a:t>
            </a:r>
          </a:p>
          <a:p>
            <a:pPr marR="0" algn="l">
              <a:buFontTx/>
              <a:buChar char="-"/>
            </a:pPr>
            <a:r>
              <a:rPr lang="sr-Cyrl-CS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зложба радова у оквиру мале групе.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4" name="Title 3"/>
          <p:cNvSpPr>
            <a:spLocks noGrp="1" noChangeArrowheads="1"/>
          </p:cNvSpPr>
          <p:nvPr>
            <p:ph type="ctrTitle"/>
          </p:nvPr>
        </p:nvSpPr>
        <p:spPr>
          <a:xfrm>
            <a:off x="357158" y="857232"/>
            <a:ext cx="3429024" cy="584775"/>
          </a:xfrm>
        </p:spPr>
        <p:txBody>
          <a:bodyPr lIns="91440" tIns="45720" rIns="91440" bIns="45720" anchor="ctr">
            <a:spAutoFit/>
          </a:bodyPr>
          <a:lstStyle/>
          <a:p>
            <a:pPr algn="l">
              <a:defRPr/>
            </a:pPr>
            <a:r>
              <a:rPr lang="sr-Cyrl-RS" sz="32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Арабеске</a:t>
            </a:r>
            <a:endParaRPr lang="en-US" sz="3200" dirty="0" smtClean="0"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:\Users\Toshiba\Desktop\LJilja\crtanj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357438" y="1052736"/>
            <a:ext cx="6556375" cy="4389438"/>
          </a:xfrm>
          <a:noFill/>
          <a:ln>
            <a:solidFill>
              <a:schemeClr val="accent2"/>
            </a:solidFill>
          </a:ln>
        </p:spPr>
      </p:pic>
      <p:pic>
        <p:nvPicPr>
          <p:cNvPr id="17411" name="Picture 5" descr="C:\Users\Toshiba\Desktop\LJilja\downloa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3429000"/>
            <a:ext cx="20764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r>
              <a:rPr lang="en-US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Навигатори</a:t>
            </a:r>
          </a:p>
        </p:txBody>
      </p:sp>
      <p:pic>
        <p:nvPicPr>
          <p:cNvPr id="1843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625" y="1785938"/>
            <a:ext cx="4071938" cy="3786187"/>
          </a:xfrm>
          <a:solidFill>
            <a:schemeClr val="accent1">
              <a:alpha val="92940"/>
            </a:schemeClr>
          </a:solidFill>
          <a:ln>
            <a:solidFill>
              <a:schemeClr val="accent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857750" y="2928938"/>
            <a:ext cx="3857625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Cyrl-RS" sz="2800" b="1" spc="50" dirty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игра “Бродови у магли”</a:t>
            </a:r>
          </a:p>
          <a:p>
            <a:pPr>
              <a:buFontTx/>
              <a:buChar char="-"/>
              <a:defRPr/>
            </a:pPr>
            <a:r>
              <a:rPr lang="sr-Cyrl-CS" sz="2800" b="1" spc="50" dirty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</a:t>
            </a:r>
            <a:r>
              <a:rPr lang="sr-Cyrl-RS" sz="2800" b="1" spc="50" dirty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одитељи наводе своје дете да безбедно пређе с једне стране на другу.</a:t>
            </a:r>
            <a:endParaRPr lang="en-US" sz="2800" b="1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Неимари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3328988" cy="32861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-задатак родитеља и деце је да направе што вишу грађевину од смокија и чачкалица;</a:t>
            </a:r>
          </a:p>
          <a:p>
            <a:pPr>
              <a:buFont typeface="Wingdings 2" pitchFamily="18" charset="2"/>
              <a:buNone/>
            </a:pPr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r-Cyrl-CS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зложба радова у оквиру мале групе.</a:t>
            </a:r>
          </a:p>
          <a:p>
            <a:endParaRPr lang="en-US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8" y="1357313"/>
            <a:ext cx="5357812" cy="39290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 rot="20281745">
            <a:off x="1169692" y="339187"/>
            <a:ext cx="3500462" cy="82230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sr-Cyrl-R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Навигатори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20067274">
            <a:off x="6204" y="3000546"/>
            <a:ext cx="3500462" cy="82230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sr-Cyrl-R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Златоусти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 rot="20064608">
            <a:off x="5637632" y="2501567"/>
            <a:ext cx="3500462" cy="82230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sr-Cyrl-R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Звончићи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 rot="20252516">
            <a:off x="4167215" y="5068974"/>
            <a:ext cx="3513148" cy="82230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sr-Cyrl-R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Арабеске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 rot="19979534">
            <a:off x="495872" y="4821904"/>
            <a:ext cx="3500462" cy="82230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sr-Cyrl-R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Неимари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 rot="20139049">
            <a:off x="4943024" y="685042"/>
            <a:ext cx="3500462" cy="82230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sr-Cyrl-R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Гороцвети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17581946">
            <a:off x="1183589" y="2099616"/>
            <a:ext cx="857256" cy="50006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17581946">
            <a:off x="1326465" y="4171319"/>
            <a:ext cx="857256" cy="50006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eft Arrow 17"/>
          <p:cNvSpPr/>
          <p:nvPr/>
        </p:nvSpPr>
        <p:spPr>
          <a:xfrm rot="1392829">
            <a:off x="2993555" y="5577812"/>
            <a:ext cx="857256" cy="50400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eft Arrow 18"/>
          <p:cNvSpPr/>
          <p:nvPr/>
        </p:nvSpPr>
        <p:spPr>
          <a:xfrm rot="17387662">
            <a:off x="7252892" y="3748504"/>
            <a:ext cx="857256" cy="50400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1972767">
            <a:off x="6281082" y="1981452"/>
            <a:ext cx="857256" cy="50006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1915244">
            <a:off x="4749998" y="638216"/>
            <a:ext cx="857256" cy="50006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7554" y="2143116"/>
            <a:ext cx="2357454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Cyrl-C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sr-Cyrl-R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 завршетку рада у радионици, родитељи и деца одлазе на следећи пункт и приступају изради следећег задатка.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6172200" cy="1162050"/>
          </a:xfrm>
        </p:spPr>
        <p:txBody>
          <a:bodyPr/>
          <a:lstStyle/>
          <a:p>
            <a:r>
              <a:rPr lang="en-US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4. Активност</a:t>
            </a:r>
            <a:br>
              <a:rPr lang="en-US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Писање лепих порука</a:t>
            </a:r>
          </a:p>
        </p:txBody>
      </p:sp>
      <p:sp>
        <p:nvSpPr>
          <p:cNvPr id="21507" name="Content Placeholder 3"/>
          <p:cNvSpPr>
            <a:spLocks noGrp="1"/>
          </p:cNvSpPr>
          <p:nvPr>
            <p:ph sz="half" idx="1"/>
          </p:nvPr>
        </p:nvSpPr>
        <p:spPr>
          <a:xfrm>
            <a:off x="4032250" y="2071688"/>
            <a:ext cx="5111750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>
                <a:solidFill>
                  <a:schemeClr val="accent2"/>
                </a:solidFill>
              </a:rPr>
              <a:t>-</a:t>
            </a:r>
            <a:r>
              <a:rPr lang="en-US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родитељи и деца пишу лепе поруке; </a:t>
            </a:r>
          </a:p>
          <a:p>
            <a:pPr>
              <a:buFont typeface="Wingdings 2" pitchFamily="18" charset="2"/>
              <a:buNone/>
            </a:pPr>
            <a:r>
              <a:rPr lang="en-US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Cyrl-CS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оруке убацују у балон, везују га и бацају увис;</a:t>
            </a:r>
          </a:p>
          <a:p>
            <a:pPr>
              <a:buFont typeface="Wingdings 2" pitchFamily="18" charset="2"/>
              <a:buNone/>
            </a:pPr>
            <a:r>
              <a:rPr lang="en-US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игра: “Ухвати балон и прочитај поруку</a:t>
            </a:r>
            <a:r>
              <a:rPr lang="en-US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2286000"/>
            <a:ext cx="3143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305800" cy="4929222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8596" y="1214422"/>
            <a:ext cx="8358246" cy="64940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Категорија: ваннаставне активности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Разред: други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Cyrl-C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Хајдемо заједно!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Циљ: Јачање сарадње и подршке између родитеља и деце.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Cyrl-C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2531" name="Picture 2" descr="C:\Users\Toshiba\Desktop\LJilja\poslednj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33488" y="0"/>
            <a:ext cx="10377488" cy="694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305800" cy="5429288"/>
          </a:xfrm>
          <a:noFill/>
          <a:ln>
            <a:noFill/>
          </a:ln>
          <a:extLst>
            <a:ext uri="{91240B29-F687-4F45-9708-019B960494DF}"/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572000" y="593407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571472" y="841279"/>
            <a:ext cx="7929618" cy="60016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Методе рада: разговора, демонстративна, практичних радова</a:t>
            </a:r>
          </a:p>
          <a:p>
            <a:pPr>
              <a:defRPr/>
            </a:pPr>
            <a: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Облици рада: кооперативни рад</a:t>
            </a:r>
          </a:p>
          <a:p>
            <a:pPr>
              <a:defRPr/>
            </a:pPr>
            <a: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Наставна средства/ресурси: картице за поделу у групе, </a:t>
            </a:r>
            <a:r>
              <a:rPr lang="sr-Cyrl-R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штампани материјал, </a:t>
            </a:r>
            <a: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блокови за цртање, фломастери, канап, селотејп, кутије, чачкалице, смоки, балони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620688"/>
            <a:ext cx="8784976" cy="25545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Процес реализације овог пројекта замишљен је у форми креативних радионица у којима учествују деца  са својим родитељима.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Toshiba\Desktop\LJilja\grupa I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1840" y="2492896"/>
            <a:ext cx="5798448" cy="4071966"/>
          </a:xfrm>
          <a:prstGeom prst="rect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  <a:ln cmpd="tri">
            <a:gradFill>
              <a:gsLst>
                <a:gs pos="0">
                  <a:srgbClr val="DCEBF5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5400000" scaled="0"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358214" cy="5214974"/>
          </a:xfrm>
          <a:noFill/>
          <a:ln>
            <a:noFill/>
          </a:ln>
          <a:extLst>
            <a:ext uri="{91240B29-F687-4F45-9708-019B960494DF}"/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Приказ сценарија кроз  активности:</a:t>
            </a:r>
            <a:br>
              <a:rPr lang="sr-Cyrl-C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sr-Cyrl-C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br>
              <a:rPr lang="sr-Cyrl-C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sr-Cyrl-C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 формирање група;</a:t>
            </a:r>
            <a:br>
              <a:rPr lang="sr-Cyrl-C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sr-Cyrl-C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 подела задатака;</a:t>
            </a:r>
            <a:br>
              <a:rPr lang="sr-Cyrl-R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 проучавање, увежбавање и израда датог задатка;</a:t>
            </a:r>
            <a:br>
              <a:rPr lang="sr-Cyrl-R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 презентација радова у оквиру мале групе.</a:t>
            </a:r>
            <a:r>
              <a:rPr lang="sr-Cyrl-R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285992"/>
            <a:ext cx="8305800" cy="2571768"/>
          </a:xfrm>
          <a:noFill/>
          <a:ln>
            <a:noFill/>
          </a:ln>
          <a:extLst>
            <a:ext uri="{91240B29-F687-4F45-9708-019B960494DF}"/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sr-Cyrl-C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r-Cyrl-C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</a:t>
            </a:r>
            <a:br>
              <a:rPr lang="sr-Cyrl-C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r-Cyrl-C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Cyrl-C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Активност </a:t>
            </a:r>
            <a:r>
              <a:rPr lang="sr-Cyrl-C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sr-Cyrl-C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Формирање група</a:t>
            </a:r>
            <a:br>
              <a:rPr lang="sr-Cyrl-C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sr-Cyrl-C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sr-Cyrl-C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 ученици извлаче картице на којима су написани називи пунктова</a:t>
            </a:r>
            <a:r>
              <a:rPr lang="sr-Cyrl-R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sr-Cyrl-C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sr-Cyrl-C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sr-Cyrl-C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 заједно са својим родитељима одлазе до одговарајућег пункта.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85720" y="5214949"/>
            <a:ext cx="1357322" cy="340519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sr-Cyrl-RS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Навигатори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1428728" y="5929330"/>
            <a:ext cx="1188000" cy="340519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sr-Cyrl-RS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Златоусти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3071802" y="5214950"/>
            <a:ext cx="1188000" cy="340519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sr-Cyrl-RS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Гороцвети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4357686" y="5929330"/>
            <a:ext cx="1188000" cy="340519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sr-Cyrl-RS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Неимари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5857884" y="5214950"/>
            <a:ext cx="1188000" cy="340519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sr-Cyrl-RS" sz="1400" b="1" spc="50" dirty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Звончићи</a:t>
            </a:r>
            <a:endParaRPr lang="en-US" sz="1400" b="1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7072330" y="5857892"/>
            <a:ext cx="1188000" cy="340519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sr-Cyrl-RS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Арабеске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3200" b="1" spc="50" dirty="0" smtClean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Cyrl-C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Cyrl-CS" sz="3200" b="1" spc="50" dirty="0" smtClean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Активност </a:t>
            </a:r>
            <a:r>
              <a:rPr lang="sr-Cyrl-CS" sz="3200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3200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3200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3200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sz="3200" b="1" spc="50" dirty="0" smtClean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Упутства за израду задатака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2928938"/>
            <a:ext cx="74295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2643182"/>
            <a:ext cx="7358114" cy="36009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sr-Cyrl-CS" sz="3200" b="1" spc="50" dirty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sr-Cyrl-RS" sz="3200" b="1" spc="50" dirty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аставник задужен за одређени пункт пружа неопходне инструкције и упутства за израду задатка;</a:t>
            </a:r>
          </a:p>
          <a:p>
            <a:pPr>
              <a:buFontTx/>
              <a:buChar char="-"/>
              <a:defRPr/>
            </a:pPr>
            <a:endParaRPr lang="sr-Cyrl-RS" sz="3200" b="1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sr-Cyrl-CS" sz="3200" b="1" spc="50" dirty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sr-Cyrl-RS" sz="3200" b="1" spc="50" dirty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дређује и контролише време предвиђено за дату активност.</a:t>
            </a:r>
          </a:p>
          <a:p>
            <a:pPr>
              <a:buFontTx/>
              <a:buChar char="-"/>
              <a:defRPr/>
            </a:pPr>
            <a:endParaRPr lang="sr-Cyrl-R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3116"/>
            <a:ext cx="8305800" cy="6429420"/>
          </a:xfrm>
          <a:noFill/>
          <a:ln>
            <a:noFill/>
          </a:ln>
          <a:extLst>
            <a:ext uri="{91240B29-F687-4F45-9708-019B960494DF}"/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720000" eaLnBrk="1" fontAlgn="auto" hangingPunct="1">
              <a:spcAft>
                <a:spcPts val="0"/>
              </a:spcAft>
              <a:defRPr/>
            </a:pPr>
            <a:r>
              <a:rPr lang="sr-Cyrl-R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R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R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R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R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R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3600" b="1" spc="50" dirty="0" smtClean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3. Активности у оквиру радионица </a:t>
            </a:r>
            <a:br>
              <a:rPr lang="sr-Cyrl-CS" sz="3600" b="1" spc="50" dirty="0" smtClean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Златоусти</a:t>
            </a:r>
            <a:br>
              <a:rPr lang="sr-Cyrl-R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sr-Cyrl-R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R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Cyrl-R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сваки ученик извлачи листић на коме је исписана једна брзалица;</a:t>
            </a:r>
            <a:br>
              <a:rPr lang="sr-Cyrl-R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sr-Cyrl-R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-читање брзалице;</a:t>
            </a:r>
            <a:br>
              <a:rPr lang="sr-Cyrl-R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sr-Cyrl-R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-увежбавање правилног изговарања брзалице у сарадњи са родитељем;</a:t>
            </a:r>
            <a:br>
              <a:rPr lang="sr-Cyrl-R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sr-Cyrl-R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 презентација научених брзалица у оквиру мале групе уз подршку родитеља.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sr-Cyrl-R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0" y="2000250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1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en-US" sz="11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eaLnBrk="0" hangingPunct="0"/>
            <a:r>
              <a:rPr lang="en-US" sz="11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endParaRPr lang="en-US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14282" y="4572008"/>
            <a:ext cx="3071834" cy="1980000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sr-Cyrl-RS" sz="24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Свака сврака скака на два   крака.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857884" y="785794"/>
            <a:ext cx="3071834" cy="1872853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sr-Cyrl-RS" sz="40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Cyrl-RS" sz="24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кантару катран, кантар мери катран.</a:t>
            </a:r>
          </a:p>
          <a:p>
            <a:pPr algn="ctr">
              <a:defRPr/>
            </a:pP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85720" y="857232"/>
            <a:ext cx="3071834" cy="1872000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sr-Cyrl-RS" sz="24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Четири чавчића на чунчићу чућећи ћијућу</a:t>
            </a:r>
            <a:r>
              <a:rPr lang="sr-Cyrl-R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857884" y="4500570"/>
            <a:ext cx="3071834" cy="2009061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sr-Cyrl-RS" sz="2400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sr-Cyrl-RS" sz="24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Миш уз пушку, миш низ пушку</a:t>
            </a:r>
            <a:r>
              <a:rPr lang="sr-Cyrl-R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1" name="Picture 8" descr="C:\Users\Toshiba\Desktop\LJilja\brzalic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50" y="2143125"/>
            <a:ext cx="3602038" cy="27860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wrap="square">
        <a:spAutoFit/>
        <a:scene3d>
          <a:camera prst="orthographicFront"/>
          <a:lightRig rig="soft" dir="tl">
            <a:rot lat="0" lon="0" rev="0"/>
          </a:lightRig>
        </a:scene3d>
        <a:sp3d contourW="25400" prstMaterial="matte">
          <a:bevelT w="25400" h="55880" prst="artDeco"/>
          <a:contourClr>
            <a:schemeClr val="accent2">
              <a:tint val="20000"/>
            </a:schemeClr>
          </a:contourClr>
        </a:sp3d>
      </a:bodyPr>
      <a:lstStyle>
        <a:defPPr>
          <a:defRPr sz="4000" b="1" spc="50" dirty="0" smtClean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>
          <a:defRPr b="1" spc="50" dirty="0" smtClean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</TotalTime>
  <Words>377</Words>
  <Application>Microsoft Office PowerPoint</Application>
  <PresentationFormat>On-screen Show (4:3)</PresentationFormat>
  <Paragraphs>76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Constantia</vt:lpstr>
      <vt:lpstr>Wingdings 2</vt:lpstr>
      <vt:lpstr>Times New Roman</vt:lpstr>
      <vt:lpstr>Flow</vt:lpstr>
      <vt:lpstr>       ХАЈДЕМО ЗАЈЕДНО!  Љиљана Недељковић ОШ “Браћа Јерковић” Железник </vt:lpstr>
      <vt:lpstr>               </vt:lpstr>
      <vt:lpstr>  </vt:lpstr>
      <vt:lpstr>Slide 4</vt:lpstr>
      <vt:lpstr>Приказ сценарија кроз  активности:                                       - формирање група;  - подела задатака;  - проучавање, увежбавање и израда датог задатка;  - презентација радова у оквиру мале групе.  </vt:lpstr>
      <vt:lpstr>          1. Активност                   Формирање група  - ученици извлаче картице на којима су написани називи пунктова;  - заједно са својим родитељима одлазе до одговарајућег пункта.</vt:lpstr>
      <vt:lpstr>2. Активност                   Упутства за израду задатака</vt:lpstr>
      <vt:lpstr>       3. Активности у оквиру радионица  Златоусти  -сваки ученик извлачи листић на коме је исписана једна брзалица; -читање брзалице; -увежбавање правилног изговарања брзалице у сарадњи са родитељем; - презентација научених брзалица у оквиру мале групе уз подршку родитеља.     </vt:lpstr>
      <vt:lpstr>Slide 9</vt:lpstr>
      <vt:lpstr>- сваки ученик извлачи листић на коме је исписана једна бројалица; -читање бројалице; -увежбавање правилног ритмичког изговарања бројалице у сарадњи са родитељем; - презентација научених бројалица у оквиру мале групе уз подршку родитеља.</vt:lpstr>
      <vt:lpstr>Slide 11</vt:lpstr>
      <vt:lpstr>- сваки ученик извлачи листић на коме је исписан  један од следећих појмова: воће, поврће, житарице, шумске биљке, ливадске биљке; -именовање шест биљака које припадају изабраној групи биљака; -увежбавање игре “Школица” уз истовремено изговарање назива биљака, у сарадњи са родитељем; - презентација научене игре у оквиру мале групе уз подршку родитеља.</vt:lpstr>
      <vt:lpstr>Slide 13</vt:lpstr>
      <vt:lpstr>Арабеске</vt:lpstr>
      <vt:lpstr>Slide 15</vt:lpstr>
      <vt:lpstr>Навигатори</vt:lpstr>
      <vt:lpstr>Неимари</vt:lpstr>
      <vt:lpstr>Slide 18</vt:lpstr>
      <vt:lpstr>4. Активност          Писање лепих порука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Назив рада</dc:title>
  <dc:creator>Marko</dc:creator>
  <cp:lastModifiedBy>Sumadinac</cp:lastModifiedBy>
  <cp:revision>20</cp:revision>
  <dcterms:created xsi:type="dcterms:W3CDTF">2010-12-10T20:24:20Z</dcterms:created>
  <dcterms:modified xsi:type="dcterms:W3CDTF">2013-06-18T14:44:00Z</dcterms:modified>
</cp:coreProperties>
</file>