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77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2130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F6215-C097-4CEB-B231-53EEECBFB33E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3635C-A73D-4B81-A05A-8742CD749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661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7E55-8A30-49EA-A49F-DFB82E8D3F4D}" type="datetime1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FABB-15BE-4122-83BA-6DC59C443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487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7559-A7FC-4746-B69C-54BE5DA7B6BB}" type="datetime1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FABB-15BE-4122-83BA-6DC59C443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933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3C3A-7E5C-4EB3-A67C-750C66BED428}" type="datetime1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FABB-15BE-4122-83BA-6DC59C443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3064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8596-CB93-40BF-8A97-19BEED35EB35}" type="datetime1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FABB-15BE-4122-83BA-6DC59C443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8473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3D5F-F7D9-4328-91B1-2231035D45AC}" type="datetime1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FABB-15BE-4122-83BA-6DC59C443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8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0DEF-D09A-4EBD-8E0A-A85FF53B2841}" type="datetime1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FABB-15BE-4122-83BA-6DC59C443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514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87A0-860B-4559-8D99-E8A0D8CCDC88}" type="datetime1">
              <a:rPr lang="en-US" smtClean="0"/>
              <a:pPr/>
              <a:t>6/18/2013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FABB-15BE-4122-83BA-6DC59C443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150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835D-631E-4B8F-A7C2-86E1011D2E30}" type="datetime1">
              <a:rPr lang="en-US" smtClean="0"/>
              <a:pPr/>
              <a:t>6/18/2013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FABB-15BE-4122-83BA-6DC59C443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8582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3B469-0B2F-4822-9425-C78CC9B68F3A}" type="datetime1">
              <a:rPr lang="en-US" smtClean="0"/>
              <a:pPr/>
              <a:t>6/18/2013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FABB-15BE-4122-83BA-6DC59C443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85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5153-AD99-41F6-A925-856A77EE4388}" type="datetime1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FABB-15BE-4122-83BA-6DC59C443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5332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417FC-47D5-4289-BCDA-0E7C770AF41D}" type="datetime1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FABB-15BE-4122-83BA-6DC59C443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265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bg2">
                <a:tint val="80000"/>
                <a:satMod val="300000"/>
                <a:lumMod val="88000"/>
                <a:lumOff val="12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532F4-C317-406E-AE75-F5F88E351407}" type="datetime1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EFABB-15BE-4122-83BA-6DC59C443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276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0"/>
            <a:ext cx="8153400" cy="1793167"/>
          </a:xfr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182880" indent="0" algn="ctr">
              <a:buNone/>
            </a:pPr>
            <a:r>
              <a:rPr lang="sr-Cyrl-RS" sz="7200" b="1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ЧАРОБНИ ЗАМАК</a:t>
            </a:r>
            <a:endParaRPr lang="en-US" sz="7200" b="1" dirty="0"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7162800" cy="1904999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sr-Cyrl-RS" b="1" dirty="0" smtClean="0">
                <a:solidFill>
                  <a:srgbClr val="002060"/>
                </a:solidFill>
              </a:rPr>
              <a:t>Аутор: </a:t>
            </a:r>
            <a:r>
              <a:rPr lang="sr-Cyrl-R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Ивана Обрадовић</a:t>
            </a:r>
          </a:p>
          <a:p>
            <a:pPr algn="ctr"/>
            <a:r>
              <a:rPr lang="sr-Cyrl-RS" b="1" dirty="0">
                <a:solidFill>
                  <a:srgbClr val="002060"/>
                </a:solidFill>
              </a:rPr>
              <a:t>н</a:t>
            </a:r>
            <a:r>
              <a:rPr lang="sr-Cyrl-RS" b="1" dirty="0" smtClean="0">
                <a:solidFill>
                  <a:srgbClr val="002060"/>
                </a:solidFill>
              </a:rPr>
              <a:t>аставник разредне наставе</a:t>
            </a:r>
          </a:p>
          <a:p>
            <a:pPr algn="ctr"/>
            <a:endParaRPr lang="sr-Cyrl-RS" dirty="0" smtClean="0">
              <a:solidFill>
                <a:srgbClr val="002060"/>
              </a:solidFill>
            </a:endParaRPr>
          </a:p>
          <a:p>
            <a:r>
              <a:rPr lang="sr-Cyrl-RS" b="1" i="1" dirty="0" smtClean="0">
                <a:solidFill>
                  <a:srgbClr val="002060"/>
                </a:solidFill>
              </a:rPr>
              <a:t>Основна школа „Влада Аксентијевић“ - Београд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FABB-15BE-4122-83BA-6DC59C44347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9755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24" y="381000"/>
            <a:ext cx="8534400" cy="1752600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sr-Cyrl-R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Када се екипа нађе у било којој од просторија добија задатак који морају да заједнички реше како би наставили даље. Нетачан одговор – значи нови задатак</a:t>
            </a:r>
            <a:r>
              <a:rPr lang="sr-Cyrl-RS" sz="2800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FABB-15BE-4122-83BA-6DC59C44347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8" name="Picture 4" descr="C:\Users\Dexi\Desktop\ZAMAK SLIKE\RESAVANJ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3881822" cy="291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exi\Desktop\ZAMAK SLIKE\ODGOVO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4624" y="1905000"/>
            <a:ext cx="3874815" cy="290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5105400"/>
            <a:ext cx="8458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 Напомена: </a:t>
            </a:r>
            <a:r>
              <a:rPr lang="sr-Cyrl-RS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 ову </a:t>
            </a:r>
            <a:r>
              <a:rPr lang="sr-Cyrl-RS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прилику, </a:t>
            </a:r>
            <a:r>
              <a:rPr lang="sr-Cyrl-RS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питања су темтски везана за школску лектиру Бајке  браће Грим: „Црвенкапа“ (2. разред).</a:t>
            </a:r>
            <a:endParaRPr lang="en-US" sz="25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649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924801" cy="6096000"/>
          </a:xfrm>
        </p:spPr>
        <p:txBody>
          <a:bodyPr/>
          <a:lstStyle/>
          <a:p>
            <a:pPr marL="0" indent="0" algn="l">
              <a:buNone/>
            </a:pPr>
            <a:r>
              <a:rPr lang="sr-Cyrl-R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Просторија-математика</a:t>
            </a:r>
            <a:r>
              <a:rPr lang="sr-Cyrl-R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sr-Cyrl-R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(сабирање и одузимање бројева до 100)</a:t>
            </a:r>
            <a:br>
              <a:rPr lang="sr-Cyrl-RS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sr-Cyrl-RS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ЗАДАТКА</a:t>
            </a:r>
            <a:r>
              <a:rPr lang="sr-Cyrl-RS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sr-Cyrl-RS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*Мама је за баку умесила колаче.</a:t>
            </a:r>
            <a:br>
              <a:rPr lang="sr-Cyrl-RS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Црвенкапица за њима плаче.</a:t>
            </a:r>
            <a:br>
              <a:rPr lang="sr-Cyrl-RS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Мама је била рада и спремила 37 комада.</a:t>
            </a:r>
            <a:br>
              <a:rPr lang="sr-Cyrl-RS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 комада нестаде у Црвенкапином стомаку, а 7 понесе за баку.</a:t>
            </a:r>
            <a:br>
              <a:rPr lang="sr-Cyrl-RS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Рачунајте сами колико је колача остало мами?</a:t>
            </a:r>
            <a:r>
              <a:rPr lang="sr-Cyrl-RS" sz="2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Решење:</a:t>
            </a:r>
            <a:r>
              <a:rPr lang="sr-Cyrl-R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37- (9 + 7) = 37 – 16 = 21</a:t>
            </a:r>
            <a:r>
              <a:rPr lang="sr-Cyrl-RS" sz="2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Мами је остало 21 колач.</a:t>
            </a:r>
            <a:endParaRPr lang="en-US" sz="25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FABB-15BE-4122-83BA-6DC59C44347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952098"/>
            <a:ext cx="1460500" cy="145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C:\Users\Dexi\Desktop\ZAMAK SLIKE\SAM_126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399" y="1447800"/>
            <a:ext cx="2647935" cy="19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465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01001" cy="5029200"/>
          </a:xfrm>
        </p:spPr>
        <p:txBody>
          <a:bodyPr/>
          <a:lstStyle/>
          <a:p>
            <a:pPr marL="0" indent="0" algn="l">
              <a:buNone/>
            </a:pPr>
            <a:r>
              <a:rPr lang="sr-Cyrl-R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Просторија-српски језик:</a:t>
            </a: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(врста и облик реченице)</a:t>
            </a:r>
            <a:br>
              <a:rPr lang="sr-Cyrl-RS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 Црвенкапице, Црвенкапице, подвуци именице, одреди врсту и облик реченице:</a:t>
            </a:r>
            <a:br>
              <a:rPr lang="sr-Cyrl-RS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5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Црвенкапа </a:t>
            </a:r>
            <a:r>
              <a:rPr lang="sr-Cyrl-RS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је </a:t>
            </a:r>
            <a:r>
              <a:rPr lang="sr-Cyrl-RS" sz="25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корпу</a:t>
            </a:r>
            <a:r>
              <a:rPr lang="sr-Cyrl-RS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са </a:t>
            </a:r>
            <a:r>
              <a:rPr lang="sr-Cyrl-RS" sz="25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колачима</a:t>
            </a:r>
            <a:r>
              <a:rPr lang="sr-Cyrl-RS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понела и </a:t>
            </a:r>
            <a:r>
              <a:rPr lang="sr-Cyrl-RS" sz="25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баки </a:t>
            </a:r>
            <a:r>
              <a:rPr lang="sr-Cyrl-RS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је донела.</a:t>
            </a:r>
            <a:br>
              <a:rPr lang="sr-Cyrl-RS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Решење: </a:t>
            </a:r>
            <a:r>
              <a:rPr lang="sr-Cyrl-RS" sz="2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обавештајна / потврдна</a:t>
            </a:r>
            <a:endParaRPr lang="en-US" sz="25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FABB-15BE-4122-83BA-6DC59C44347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7" descr="C:\Users\Dexi\Desktop\ZAMAK SLIKE\SAM_12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67352"/>
            <a:ext cx="31242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173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54102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sr-Cyrl-R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Просторија-свет око нас:</a:t>
            </a:r>
            <a:r>
              <a:rPr lang="sr-Cyrl-R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(дани у недељи доба дана, годишња доба</a:t>
            </a:r>
            <a:r>
              <a:rPr lang="sr-Cyrl-R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sr-Cyrl-R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 ЗАДАТКА:</a:t>
            </a:r>
            <a:br>
              <a:rPr lang="sr-Cyrl-R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*У уторак је Црвенкапа сањала диван сан,</a:t>
            </a:r>
            <a:br>
              <a:rPr lang="sr-Cyrl-R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се остварио тек трећи дан.</a:t>
            </a:r>
            <a:br>
              <a:rPr lang="sr-Cyrl-R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Који је био дан када се остварио Црвенкапин сан?</a:t>
            </a:r>
            <a:br>
              <a:rPr lang="sr-Cyrl-R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Решење:</a:t>
            </a:r>
            <a:r>
              <a:rPr lang="sr-Cyrl-RS" sz="2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Био је петак.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FABB-15BE-4122-83BA-6DC59C44347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8" descr="C:\Users\Dexi\Desktop\ZAMAK SLIKE\SAM_12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62500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493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5362768"/>
          </a:xfrm>
        </p:spPr>
        <p:txBody>
          <a:bodyPr/>
          <a:lstStyle/>
          <a:p>
            <a:pPr marL="0" indent="0" algn="l">
              <a:buNone/>
            </a:pPr>
            <a:r>
              <a:rPr lang="sr-Cyrl-R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Просторија-уметност и покрет</a:t>
            </a:r>
            <a:r>
              <a:rPr lang="sr-Cyrl-R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(песме о вуку, драмски приказ</a:t>
            </a:r>
            <a:r>
              <a:rPr lang="sr-Cyrl-R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sr-Cyrl-R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 ЗАДАТКА:</a:t>
            </a:r>
            <a:r>
              <a:rPr lang="sr-Cyrl-RS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*А сада мук, неко од вас нека буде вук,</a:t>
            </a:r>
            <a:br>
              <a:rPr lang="sr-Cyrl-R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Црвенкапу бира група</a:t>
            </a:r>
            <a:br>
              <a:rPr lang="sr-Cyrl-R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нека наступи ваша глумачка трупа.</a:t>
            </a:r>
            <a:r>
              <a:rPr lang="sr-Cyrl-RS" sz="2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5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500" dirty="0">
                <a:latin typeface="Times New Roman" pitchFamily="18" charset="0"/>
                <a:cs typeface="Times New Roman" pitchFamily="18" charset="0"/>
              </a:rPr>
            </a:br>
            <a:r>
              <a:rPr lang="sr-Cyrl-RS" sz="2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Сценски приказ по избору одломка бајке.</a:t>
            </a:r>
            <a:endParaRPr lang="en-US" sz="25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FABB-15BE-4122-83BA-6DC59C44347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0" y="4267200"/>
            <a:ext cx="2234753" cy="1828800"/>
          </a:xfrm>
          <a:prstGeom prst="rect">
            <a:avLst/>
          </a:prstGeom>
          <a:solidFill>
            <a:srgbClr val="CC9900"/>
          </a:solidFill>
          <a:ln w="38100" cap="sq">
            <a:solidFill>
              <a:srgbClr val="CC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415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557" y="228600"/>
            <a:ext cx="3636085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Елементи</a:t>
            </a:r>
            <a:endParaRPr lang="en-US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990600"/>
            <a:ext cx="4017085" cy="532145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endParaRPr lang="sr-Cyrl-RS" dirty="0" smtClean="0"/>
          </a:p>
          <a:p>
            <a:pPr marL="45720" indent="0">
              <a:buNone/>
            </a:pPr>
            <a:endParaRPr lang="sr-Cyrl-RS" dirty="0"/>
          </a:p>
          <a:p>
            <a:pPr marL="45720" indent="0">
              <a:buNone/>
            </a:pPr>
            <a:endParaRPr lang="sr-Cyrl-RS" dirty="0" smtClean="0"/>
          </a:p>
          <a:p>
            <a:pPr marL="45720" indent="0">
              <a:buNone/>
            </a:pPr>
            <a:endParaRPr lang="sr-Cyrl-RS" dirty="0"/>
          </a:p>
          <a:p>
            <a:pPr marL="45720" indent="0">
              <a:buNone/>
            </a:pPr>
            <a:endParaRPr lang="sr-Cyrl-RS" dirty="0" smtClean="0"/>
          </a:p>
          <a:p>
            <a:pPr marL="45720" indent="0" algn="just">
              <a:buNone/>
            </a:pP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важни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јер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омогућавају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директно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уђу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просторију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благом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Оне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екипе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којима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недостаје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неки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елемената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морају</a:t>
            </a:r>
            <a:r>
              <a:rPr lang="sr-Cyrl-R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крају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уђу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просторију</a:t>
            </a:r>
            <a:endParaRPr lang="sr-Cyrl-RS" sz="27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ПЧЕЛИЦЕ 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МЕДЕНИЦЕ</a:t>
            </a:r>
            <a:r>
              <a:rPr lang="sr-Cyrl-RS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00422"/>
            <a:ext cx="4800600" cy="1447800"/>
          </a:xfrm>
        </p:spPr>
        <p:txBody>
          <a:bodyPr>
            <a:noAutofit/>
          </a:bodyPr>
          <a:lstStyle/>
          <a:p>
            <a:r>
              <a:rPr lang="sr-Cyrl-R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Група која прва одговори тачно и напусти просторију добија један елемент. Има их укупно 4 (мач, бакља, штит и круна).</a:t>
            </a:r>
            <a:endParaRPr lang="en-US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FABB-15BE-4122-83BA-6DC59C44347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170" name="Picture 2" descr="C:\Users\Dexi\Desktop\ZAMAK SLIKE\ELEMENT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023240" y="5029200"/>
            <a:ext cx="1939159" cy="990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2819400" y="4343400"/>
            <a:ext cx="1371600" cy="838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rgbClr val="FF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9220"/>
            <a:ext cx="2895600" cy="2590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808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467600" cy="838200"/>
          </a:xfrm>
          <a:ln>
            <a:solidFill>
              <a:schemeClr val="bg2">
                <a:lumMod val="1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Пчелица меденица</a:t>
            </a:r>
            <a:endParaRPr lang="en-US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657" y="0"/>
            <a:ext cx="1056161" cy="112364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371600"/>
            <a:ext cx="6172200" cy="5410200"/>
          </a:xfrm>
        </p:spPr>
        <p:txBody>
          <a:bodyPr>
            <a:noAutofit/>
          </a:bodyPr>
          <a:lstStyle/>
          <a:p>
            <a:r>
              <a:rPr lang="sr-Cyrl-R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ову просторију мора да уђе свака екипа којој недостаје неки елемент.</a:t>
            </a:r>
          </a:p>
          <a:p>
            <a:r>
              <a:rPr lang="sr-Cyrl-R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Одговара на онолико питања колико им недостаје елемената.</a:t>
            </a:r>
          </a:p>
          <a:p>
            <a:endParaRPr lang="sr-Cyrl-RS" sz="2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 ЗАДАТКА:</a:t>
            </a:r>
          </a:p>
          <a:p>
            <a:r>
              <a:rPr lang="sr-Cyrl-R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Љубичице су омиљено</a:t>
            </a:r>
          </a:p>
          <a:p>
            <a:r>
              <a:rPr lang="sr-Cyrl-R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Црвенкапино цвеће,</a:t>
            </a:r>
          </a:p>
          <a:p>
            <a:r>
              <a:rPr lang="sr-Cyrl-RS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sr-Cyrl-R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оно се бере</a:t>
            </a:r>
          </a:p>
          <a:p>
            <a:r>
              <a:rPr lang="sr-Cyrl-RS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sr-Cyrl-R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 дође ______________.</a:t>
            </a:r>
          </a:p>
          <a:p>
            <a:endParaRPr lang="sr-Cyrl-RS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Одговор: </a:t>
            </a:r>
            <a:r>
              <a:rPr lang="sr-Cyrl-RS" sz="2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пролеће</a:t>
            </a:r>
            <a:endParaRPr lang="sr-Cyrl-RS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FABB-15BE-4122-83BA-6DC59C44347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194" name="Picture 2" descr="C:\Users\Dexi\Desktop\ZAMAK SLIKE\PCELIC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0207"/>
            <a:ext cx="2667000" cy="281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exi\Desktop\ZAMAK SLIKE\PCELICA 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124200"/>
            <a:ext cx="26670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977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405555"/>
            <a:ext cx="4267200" cy="22098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sr-Cyrl-R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Екипа која је прва стигла на циљ освајила је благо и титулу победника.</a:t>
            </a:r>
            <a:endParaRPr lang="en-US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FABB-15BE-4122-83BA-6DC59C44347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218" name="Picture 2" descr="C:\Users\Dexi\Desktop\ZAMAK SLIKE\POBEDNIK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615" y="227942"/>
            <a:ext cx="3252076" cy="243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Dexi\Desktop\ZAMAK SLIKE\POBEDNIK 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170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Dexi\Desktop\ZAMAK SLIKE\POBEDNIK 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615" y="4248150"/>
            <a:ext cx="3093985" cy="232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Dexi\Desktop\ZAMAK SLIKE\POBEDNIK 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88198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989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8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9333" y="2967335"/>
            <a:ext cx="3105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  Р  А  Ј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FABB-15BE-4122-83BA-6DC59C44347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1266" name="Picture 2" descr="C:\Users\Dexi\Desktop\ZAMAK SLIKE\POBEDNI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6917"/>
            <a:ext cx="33782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Dexi\Desktop\ZAMAK SLIKE\SAM_12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662501"/>
            <a:ext cx="2848067" cy="213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Dexi\Desktop\ZAMAK SLIKE\SAM_125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5505"/>
            <a:ext cx="3353416" cy="251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C:\Users\Dexi\Desktop\ZAMAK SLIKE\SAM_127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520" y="3200400"/>
            <a:ext cx="2654665" cy="353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C:\Users\Dexi\Desktop\ZAMAK SLIKE\SONJA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06642"/>
            <a:ext cx="2672254" cy="356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113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372168"/>
            <a:ext cx="8381999" cy="1647632"/>
          </a:xfrm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sr-Cyrl-RS" sz="4000" b="1" dirty="0">
                <a:solidFill>
                  <a:srgbClr val="C00000"/>
                </a:solidFill>
              </a:rPr>
              <a:t>д</a:t>
            </a:r>
            <a:r>
              <a:rPr lang="sr-Cyrl-RS" sz="4000" b="1" dirty="0" smtClean="0">
                <a:solidFill>
                  <a:srgbClr val="C00000"/>
                </a:solidFill>
              </a:rPr>
              <a:t>руштвена – едукативна игра </a:t>
            </a:r>
            <a:br>
              <a:rPr lang="sr-Cyrl-RS" sz="4000" b="1" dirty="0" smtClean="0">
                <a:solidFill>
                  <a:srgbClr val="C00000"/>
                </a:solidFill>
              </a:rPr>
            </a:br>
            <a:r>
              <a:rPr lang="sr-Cyrl-RS" sz="4000" b="1" dirty="0" smtClean="0">
                <a:solidFill>
                  <a:srgbClr val="C00000"/>
                </a:solidFill>
              </a:rPr>
              <a:t>и наставно средство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600" y="838200"/>
            <a:ext cx="4040188" cy="639762"/>
          </a:xfrm>
        </p:spPr>
        <p:txBody>
          <a:bodyPr>
            <a:prstTxWarp prst="textCurveDown">
              <a:avLst/>
            </a:prstTxWarp>
            <a:normAutofit lnSpcReduction="10000"/>
          </a:bodyPr>
          <a:lstStyle/>
          <a:p>
            <a:r>
              <a:rPr lang="sr-Cyrl-RS" sz="3600" dirty="0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ЗАБАВНА</a:t>
            </a:r>
            <a:endParaRPr lang="en-US" sz="3600" dirty="0"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6200" y="914400"/>
            <a:ext cx="4040188" cy="1981200"/>
          </a:xfrm>
        </p:spPr>
        <p:txBody>
          <a:bodyPr>
            <a:prstTxWarp prst="textFadeDown">
              <a:avLst/>
            </a:prstTxWarp>
            <a:normAutofit/>
          </a:bodyPr>
          <a:lstStyle/>
          <a:p>
            <a:pPr marL="45720" indent="0">
              <a:buNone/>
            </a:pPr>
            <a:endParaRPr lang="sr-Cyrl-RS" dirty="0" smtClean="0"/>
          </a:p>
          <a:p>
            <a:pPr marL="45720" indent="0">
              <a:buNone/>
            </a:pPr>
            <a:endParaRPr lang="sr-Cyrl-RS" dirty="0"/>
          </a:p>
          <a:p>
            <a:pPr marL="45720" indent="0">
              <a:buNone/>
            </a:pPr>
            <a:r>
              <a:rPr lang="sr-Cyrl-RS" sz="4000" b="1" dirty="0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НЕИЗВЕСНА</a:t>
            </a:r>
            <a:endParaRPr lang="en-US" sz="4000" b="1" dirty="0"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8200" y="1905000"/>
            <a:ext cx="4041775" cy="639762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sr-Cyrl-RS" dirty="0" smtClean="0">
                <a:solidFill>
                  <a:srgbClr val="002060"/>
                </a:solidFill>
              </a:rPr>
              <a:t>УЗБУДЉИВА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2286000" y="685800"/>
            <a:ext cx="4495800" cy="3456432"/>
          </a:xfrm>
        </p:spPr>
        <p:txBody>
          <a:bodyPr>
            <a:prstTxWarp prst="textWave4">
              <a:avLst/>
            </a:prstTxWarp>
            <a:normAutofit fontScale="77500" lnSpcReduction="20000"/>
          </a:bodyPr>
          <a:lstStyle/>
          <a:p>
            <a:pPr marL="45720" indent="0">
              <a:buNone/>
            </a:pPr>
            <a:endParaRPr lang="sr-Cyrl-RS" sz="4800" dirty="0" smtClean="0"/>
          </a:p>
          <a:p>
            <a:pPr marL="45720" indent="0">
              <a:buNone/>
            </a:pPr>
            <a:endParaRPr lang="sr-Cyrl-RS" sz="4800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sr-Cyrl-RS" sz="7200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sr-Cyrl-RS" sz="7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ДИНАМИЧНА</a:t>
            </a:r>
            <a:endParaRPr lang="en-US" sz="72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FABB-15BE-4122-83BA-6DC59C4434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92853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build="p"/>
      <p:bldP spid="3" grpId="0" build="p"/>
      <p:bldP spid="4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FABB-15BE-4122-83BA-6DC59C44347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2" descr="C:\Users\Dexi\Desktop\Ika\za stampu zamak\zamak A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6248400" cy="589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66800" y="-21021"/>
            <a:ext cx="7175351" cy="1793167"/>
          </a:xfrm>
        </p:spPr>
        <p:txBody>
          <a:bodyPr>
            <a:prstTxWarp prst="textChevron">
              <a:avLst/>
            </a:prstTxWarp>
          </a:bodyPr>
          <a:lstStyle/>
          <a:p>
            <a:pPr marL="182880" indent="0" algn="ctr">
              <a:buNone/>
            </a:pPr>
            <a:r>
              <a:rPr lang="sr-Cyrl-RS" dirty="0">
                <a:solidFill>
                  <a:srgbClr val="002060"/>
                </a:solidFill>
              </a:rPr>
              <a:t>ЧАРОБНИ ЗАМАК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6507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5575151" cy="1066800"/>
          </a:xfrm>
        </p:spPr>
        <p:txBody>
          <a:bodyPr>
            <a:normAutofit/>
          </a:bodyPr>
          <a:lstStyle/>
          <a:p>
            <a:pPr marL="182880">
              <a:lnSpc>
                <a:spcPct val="80000"/>
              </a:lnSpc>
              <a:buSzPct val="128000"/>
            </a:pPr>
            <a:r>
              <a:rPr lang="sr-Cyrl-RS" sz="4200" b="1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Приказ игре</a:t>
            </a:r>
            <a:endParaRPr lang="en-US" sz="4200" b="1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02758" y="1676400"/>
            <a:ext cx="5749159" cy="1676400"/>
          </a:xfrm>
        </p:spPr>
        <p:txBody>
          <a:bodyPr>
            <a:normAutofit fontScale="77500" lnSpcReduction="20000"/>
          </a:bodyPr>
          <a:lstStyle/>
          <a:p>
            <a:pPr marL="182880" algn="l">
              <a:spcBef>
                <a:spcPct val="0"/>
              </a:spcBef>
              <a:buSzPct val="128000"/>
            </a:pPr>
            <a:r>
              <a:rPr lang="sr-Cyrl-RS" sz="5400" b="1" dirty="0" smtClean="0">
                <a:solidFill>
                  <a:schemeClr val="tx2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1.КОРАК</a:t>
            </a:r>
            <a:endParaRPr lang="sr-Cyrl-RS" sz="5400" b="1" dirty="0">
              <a:solidFill>
                <a:schemeClr val="tx2"/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l"/>
            <a:r>
              <a:rPr lang="sr-Cyrl-R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Формирају се групе тј. екипе. Свака екипа бира вођу групе (витеза) и извлаче ЏОКЕР карту.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FABB-15BE-4122-83BA-6DC59C44347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5" name="Picture 3" descr="C:\Users\Dexi\Desktop\ZAMAK SLIKE\IZBOR GRUPE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254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exi\Desktop\ZAMAK SLIKE\IZBOR GRUP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615233"/>
            <a:ext cx="2596489" cy="194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Dexi\Desktop\ZAMAK SLIKE\JOKE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40531"/>
            <a:ext cx="254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Dexi\Desktop\ZAMAK SLIKE\VITEZOV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9289" y="1524000"/>
            <a:ext cx="2948667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682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609600"/>
            <a:ext cx="7467600" cy="18288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9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ЏОКЕР КАРТА</a:t>
            </a:r>
            <a:r>
              <a:rPr lang="sr-Cyrl-RS" sz="29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-о</a:t>
            </a:r>
            <a:r>
              <a:rPr lang="en-US" sz="2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помаже</a:t>
            </a:r>
            <a:r>
              <a:rPr lang="en-US" sz="2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екипи</a:t>
            </a:r>
            <a:r>
              <a:rPr lang="en-US" sz="2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2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борби</a:t>
            </a:r>
            <a:r>
              <a:rPr lang="en-US" sz="2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против</a:t>
            </a:r>
            <a:r>
              <a:rPr lang="en-US" sz="2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појединих</a:t>
            </a:r>
            <a:r>
              <a:rPr lang="en-US" sz="2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ликова</a:t>
            </a:r>
            <a:r>
              <a:rPr lang="en-US" sz="2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нпр</a:t>
            </a:r>
            <a:r>
              <a:rPr lang="en-US" sz="2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ако</a:t>
            </a:r>
            <a:r>
              <a:rPr lang="en-US" sz="2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екипа</a:t>
            </a:r>
            <a:r>
              <a:rPr lang="en-US" sz="2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стане</a:t>
            </a:r>
            <a:r>
              <a:rPr lang="en-US" sz="2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џина</a:t>
            </a:r>
            <a:r>
              <a:rPr lang="en-US" sz="2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sz="2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значи</a:t>
            </a:r>
            <a:r>
              <a:rPr lang="en-US" sz="2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2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врате</a:t>
            </a:r>
            <a:r>
              <a:rPr lang="en-US" sz="2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старт</a:t>
            </a:r>
            <a:r>
              <a:rPr lang="en-US" sz="2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они</a:t>
            </a:r>
            <a:r>
              <a:rPr lang="en-US" sz="2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могу</a:t>
            </a:r>
            <a:r>
              <a:rPr lang="en-US" sz="2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употребе</a:t>
            </a:r>
            <a:r>
              <a:rPr lang="en-US" sz="2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Џ</a:t>
            </a:r>
            <a:r>
              <a:rPr lang="en-US" sz="29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окер</a:t>
            </a:r>
            <a:r>
              <a:rPr lang="en-US" sz="2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карту</a:t>
            </a:r>
            <a:r>
              <a:rPr lang="en-US" sz="2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која</a:t>
            </a:r>
            <a:r>
              <a:rPr lang="en-US" sz="2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sz="2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спашава</a:t>
            </a:r>
            <a:r>
              <a:rPr lang="en-US" sz="2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омогућава</a:t>
            </a:r>
            <a:r>
              <a:rPr lang="en-US" sz="2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наставе</a:t>
            </a:r>
            <a:r>
              <a:rPr lang="en-US" sz="2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даље</a:t>
            </a:r>
            <a:r>
              <a:rPr lang="en-US" sz="2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игру</a:t>
            </a:r>
            <a:r>
              <a:rPr lang="en-US" sz="2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Џокер</a:t>
            </a:r>
            <a:r>
              <a:rPr lang="en-US" sz="2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карта</a:t>
            </a:r>
            <a:r>
              <a:rPr lang="en-US" sz="2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en-US" sz="2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sz="2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употреби</a:t>
            </a:r>
            <a:r>
              <a:rPr lang="en-US" sz="2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само</a:t>
            </a:r>
            <a:r>
              <a:rPr lang="en-US" sz="2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једанпут</a:t>
            </a:r>
            <a:r>
              <a:rPr lang="en-US" sz="2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FABB-15BE-4122-83BA-6DC59C44347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42" name="Picture 2" descr="C:\Users\Dexi\Desktop\ZAMAK SLIKE\dzoker kart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14600"/>
            <a:ext cx="46482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41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2743200" cy="1058710"/>
          </a:xfrm>
        </p:spPr>
        <p:txBody>
          <a:bodyPr>
            <a:normAutofit/>
          </a:bodyPr>
          <a:lstStyle/>
          <a:p>
            <a:pPr marL="182880" algn="l">
              <a:lnSpc>
                <a:spcPct val="80000"/>
              </a:lnSpc>
              <a:buSzPct val="128000"/>
            </a:pPr>
            <a:r>
              <a:rPr lang="sr-Cyrl-RS" sz="4200" b="1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sr-Cyrl-RS" sz="42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КОРАК</a:t>
            </a:r>
            <a:endParaRPr lang="en-US" sz="4200" b="1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447800"/>
            <a:ext cx="8382000" cy="1143000"/>
          </a:xfrm>
        </p:spPr>
        <p:txBody>
          <a:bodyPr>
            <a:noAutofit/>
          </a:bodyPr>
          <a:lstStyle/>
          <a:p>
            <a:pPr algn="l"/>
            <a:r>
              <a:rPr lang="sr-Cyrl-RS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Групе прво одговарају на КЉУЧ ЗНАЊА (питања из опште културе) и давањем тачног одговора, стичу право да баце коцку и започну освајање замка.</a:t>
            </a:r>
            <a:endParaRPr lang="en-US" sz="25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FABB-15BE-4122-83BA-6DC59C44347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 descr="C:\Users\Dexi\Desktop\ZAMAK SLIKE\REKVIZIT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37846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exi\Desktop\ZAMAK SLIKE\KLJUC ZNANJ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71799"/>
            <a:ext cx="3810000" cy="285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009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915400" cy="5715000"/>
          </a:xfrm>
        </p:spPr>
        <p:txBody>
          <a:bodyPr>
            <a:normAutofit fontScale="90000"/>
          </a:bodyPr>
          <a:lstStyle/>
          <a:p>
            <a:pPr marL="0" indent="0" algn="l">
              <a:spcBef>
                <a:spcPct val="20000"/>
              </a:spcBef>
              <a:spcAft>
                <a:spcPts val="300"/>
              </a:spcAft>
              <a:buSzPct val="130000"/>
              <a:buNone/>
            </a:pPr>
            <a:r>
              <a:rPr lang="sr-Cyrl-R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* Број на коцки означава број поља који такмичари прелазе. </a:t>
            </a:r>
            <a:br>
              <a:rPr lang="sr-Cyrl-R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sr-Cyrl-R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Играју онолико поља колико им је коцкица показала.</a:t>
            </a:r>
            <a:br>
              <a:rPr lang="sr-Cyrl-R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sr-Cyrl-R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sr-Cyrl-R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sr-Cyrl-R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sr-Cyrl-R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sr-Cyrl-R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sr-Cyrl-R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sr-Cyrl-R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sr-Cyrl-R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sr-Cyrl-R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sr-Cyrl-R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sr-Cyrl-R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sr-Cyrl-R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sr-Cyrl-R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Шестица омогућава поновно бацање коцкице.</a:t>
            </a:r>
            <a:br>
              <a:rPr lang="sr-Cyrl-R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sr-Cyrl-R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sr-Cyrl-R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sr-Cyrl-R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sr-Cyrl-R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sr-Cyrl-R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sr-Cyrl-R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sr-Cyrl-R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sr-Cyrl-R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случају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да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се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две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екипе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нађу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истом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пољу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онда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екипа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која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је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друга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дошла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„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једе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“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прву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екипу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па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се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та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екипа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враћа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старт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То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правило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не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важи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у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просторијама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lang="en-US" sz="2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endParaRPr lang="en-US" sz="2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FABB-15BE-4122-83BA-6DC59C44347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2" name="Picture 2" descr="C:\Users\Dexi\Desktop\ZAMAK SLIKE\KOCK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200" y="1081908"/>
            <a:ext cx="2921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exi\Desktop\ZAMAK SLIKE\KOCKA 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84536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exi\Desktop\ZAMAK SLIKE\KOCKA 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57600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342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5666015"/>
            <a:ext cx="1828800" cy="1024128"/>
          </a:xfrm>
          <a:prstGeom prst="rect">
            <a:avLst/>
          </a:prstGeom>
        </p:spPr>
      </p:pic>
      <p:sp>
        <p:nvSpPr>
          <p:cNvPr id="13" name="Line Callout 1 12"/>
          <p:cNvSpPr/>
          <p:nvPr/>
        </p:nvSpPr>
        <p:spPr>
          <a:xfrm>
            <a:off x="4876800" y="4343400"/>
            <a:ext cx="1905000" cy="1136328"/>
          </a:xfrm>
          <a:prstGeom prst="borderCallout1">
            <a:avLst>
              <a:gd name="adj1" fmla="val 41432"/>
              <a:gd name="adj2" fmla="val 100238"/>
              <a:gd name="adj3" fmla="val 28198"/>
              <a:gd name="adj4" fmla="val 146239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rgbClr val="C00000"/>
                </a:solidFill>
              </a:rPr>
              <a:t>Вук</a:t>
            </a:r>
            <a:r>
              <a:rPr lang="sr-Cyrl-RS" dirty="0" smtClean="0">
                <a:solidFill>
                  <a:srgbClr val="002060"/>
                </a:solidFill>
              </a:rPr>
              <a:t> -врати се на СТАРТ.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1873" y="1981200"/>
            <a:ext cx="2051856" cy="2362200"/>
          </a:xfrm>
          <a:prstGeom prst="rect">
            <a:avLst/>
          </a:prstGeom>
        </p:spPr>
      </p:pic>
      <p:sp>
        <p:nvSpPr>
          <p:cNvPr id="14" name="Line Callout 1 13"/>
          <p:cNvSpPr/>
          <p:nvPr/>
        </p:nvSpPr>
        <p:spPr>
          <a:xfrm>
            <a:off x="6014256" y="1637385"/>
            <a:ext cx="1905000" cy="759579"/>
          </a:xfrm>
          <a:prstGeom prst="borderCallout1">
            <a:avLst>
              <a:gd name="adj1" fmla="val 47179"/>
              <a:gd name="adj2" fmla="val -1476"/>
              <a:gd name="adj3" fmla="val 114416"/>
              <a:gd name="adj4" fmla="val -42904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rgbClr val="C00000"/>
                </a:solidFill>
              </a:rPr>
              <a:t>Чаробњак – </a:t>
            </a:r>
            <a:r>
              <a:rPr lang="sr-Cyrl-RS" dirty="0" smtClean="0">
                <a:solidFill>
                  <a:srgbClr val="002060"/>
                </a:solidFill>
              </a:rPr>
              <a:t>додатно бацање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8297" y="3176769"/>
            <a:ext cx="1935703" cy="2729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546" y="2819400"/>
            <a:ext cx="1400980" cy="9113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5105400"/>
            <a:ext cx="796831" cy="142632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57201" y="457200"/>
            <a:ext cx="8277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путу се сусрећу са разним ликовима који им отежавају или олакшавају кретање. Ово су само неки од њих.</a:t>
            </a:r>
            <a:endParaRPr lang="en-US" sz="25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Callout 1 14"/>
          <p:cNvSpPr/>
          <p:nvPr/>
        </p:nvSpPr>
        <p:spPr>
          <a:xfrm>
            <a:off x="2286000" y="5553815"/>
            <a:ext cx="1905000" cy="1136328"/>
          </a:xfrm>
          <a:prstGeom prst="borderCallout1">
            <a:avLst>
              <a:gd name="adj1" fmla="val 50020"/>
              <a:gd name="adj2" fmla="val 117834"/>
              <a:gd name="adj3" fmla="val 49273"/>
              <a:gd name="adj4" fmla="val 98811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rgbClr val="C00000"/>
                </a:solidFill>
              </a:rPr>
              <a:t>Корњача –</a:t>
            </a:r>
            <a:r>
              <a:rPr lang="sr-Cyrl-RS" dirty="0">
                <a:solidFill>
                  <a:srgbClr val="002060"/>
                </a:solidFill>
              </a:rPr>
              <a:t>прескочи једно бацање.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3" name="Line Callout 1 2"/>
          <p:cNvSpPr/>
          <p:nvPr/>
        </p:nvSpPr>
        <p:spPr>
          <a:xfrm>
            <a:off x="1852447" y="1957552"/>
            <a:ext cx="1905000" cy="1136328"/>
          </a:xfrm>
          <a:prstGeom prst="borderCallout1">
            <a:avLst>
              <a:gd name="adj1" fmla="val 47179"/>
              <a:gd name="adj2" fmla="val -1476"/>
              <a:gd name="adj3" fmla="val 88550"/>
              <a:gd name="adj4" fmla="val -45761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solidFill>
                  <a:srgbClr val="C00000"/>
                </a:solidFill>
              </a:rPr>
              <a:t>Чаробна лампа – </a:t>
            </a:r>
            <a:r>
              <a:rPr lang="sr-Cyrl-RS" dirty="0">
                <a:solidFill>
                  <a:srgbClr val="002060"/>
                </a:solidFill>
              </a:rPr>
              <a:t>уђи директно у </a:t>
            </a:r>
            <a:br>
              <a:rPr lang="sr-Cyrl-RS" dirty="0">
                <a:solidFill>
                  <a:srgbClr val="002060"/>
                </a:solidFill>
              </a:rPr>
            </a:br>
            <a:r>
              <a:rPr lang="sr-Cyrl-RS" dirty="0" smtClean="0">
                <a:solidFill>
                  <a:srgbClr val="002060"/>
                </a:solidFill>
              </a:rPr>
              <a:t>просторију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1411073" y="4186128"/>
            <a:ext cx="1905000" cy="1136328"/>
          </a:xfrm>
          <a:prstGeom prst="borderCallout1">
            <a:avLst>
              <a:gd name="adj1" fmla="val 47179"/>
              <a:gd name="adj2" fmla="val -1476"/>
              <a:gd name="adj3" fmla="val 78013"/>
              <a:gd name="adj4" fmla="val -1719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rgbClr val="C00000"/>
                </a:solidFill>
              </a:rPr>
              <a:t>Патуљак Уча -</a:t>
            </a:r>
            <a:r>
              <a:rPr lang="sr-Cyrl-RS" dirty="0" smtClean="0"/>
              <a:t> </a:t>
            </a:r>
            <a:r>
              <a:rPr lang="sr-Cyrl-RS" dirty="0">
                <a:solidFill>
                  <a:srgbClr val="002060"/>
                </a:solidFill>
              </a:rPr>
              <a:t>научи нешто ново па уђи у просторију.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875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CEFABB-15BE-4122-83BA-6DC59C44347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5" name="Picture 2" descr="C:\Users\Dexi\Desktop\Ika\za stampu zamak\zamak A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0547" y="512716"/>
            <a:ext cx="6670963" cy="628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5966666" cy="762000"/>
          </a:xfrm>
        </p:spPr>
        <p:txBody>
          <a:bodyPr>
            <a:normAutofit/>
          </a:bodyPr>
          <a:lstStyle/>
          <a:p>
            <a:pPr marL="182880" indent="0" algn="ctr">
              <a:lnSpc>
                <a:spcPct val="80000"/>
              </a:lnSpc>
              <a:buSzPct val="128000"/>
            </a:pPr>
            <a:r>
              <a:rPr lang="sr-Cyrl-RS" sz="42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Просторије</a:t>
            </a:r>
            <a:endParaRPr lang="en-US" sz="4200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762000"/>
            <a:ext cx="1767407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Све екипе </a:t>
            </a:r>
            <a:endParaRPr lang="sr-Cyrl-RS" sz="25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морају </a:t>
            </a:r>
            <a:r>
              <a:rPr lang="sr-Cyrl-RS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 </a:t>
            </a:r>
            <a:endParaRPr lang="sr-Cyrl-RS" sz="25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уђу </a:t>
            </a:r>
            <a:r>
              <a:rPr lang="sr-Cyrl-RS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4 </a:t>
            </a:r>
            <a:endParaRPr lang="sr-Cyrl-RS" sz="25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просторије</a:t>
            </a:r>
            <a:r>
              <a:rPr lang="sr-Cyrl-RS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6553200" y="4876800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343400" y="4466897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597572" y="2971800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410200" y="3048000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172200" y="1600200"/>
            <a:ext cx="1447800" cy="1524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036103" y="2971800"/>
            <a:ext cx="561469" cy="2680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036103" y="4987160"/>
            <a:ext cx="3307297" cy="8802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7260022" y="4343400"/>
            <a:ext cx="893378" cy="64375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10400" y="1295400"/>
            <a:ext cx="199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Уметност и покрет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620000" y="4097565"/>
            <a:ext cx="138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Математика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255" y="2708885"/>
            <a:ext cx="1408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Свет око нас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47145" y="5791200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Српски језик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224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</TotalTime>
  <Words>419</Words>
  <Application>Microsoft Office PowerPoint</Application>
  <PresentationFormat>On-screen Show (4:3)</PresentationFormat>
  <Paragraphs>83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ЧАРОБНИ ЗАМАК</vt:lpstr>
      <vt:lpstr>друштвена – едукативна игра  и наставно средство</vt:lpstr>
      <vt:lpstr>ЧАРОБНИ ЗАМАК</vt:lpstr>
      <vt:lpstr>Приказ игре</vt:lpstr>
      <vt:lpstr>Slide 5</vt:lpstr>
      <vt:lpstr>2. КОРАК</vt:lpstr>
      <vt:lpstr>* Број на коцки означава број поља који такмичари прелазе.     Играју онолико поља колико им је коцкица показала.       Шестица омогућава поновно бацање коцкице.     У случају да се две екипе нађу на истом пољу, онда екипа која је друга дошла „једе“ прву екипу па се та екипа враћа на старт. То правило не важи у просторијама.  </vt:lpstr>
      <vt:lpstr>Slide 8</vt:lpstr>
      <vt:lpstr>Просторије</vt:lpstr>
      <vt:lpstr>Када се екипа нађе у било којој од просторија добија задатак који морају да заједнички реше како би наставили даље. Нетачан одговор – значи нови задатак.</vt:lpstr>
      <vt:lpstr>Просторија-математика: (сабирање и одузимање бројева до 100)  ПРИМЕР ЗАДАТКА: *Мама је за баку умесила колаче. Црвенкапица за њима плаче. Мама је била рада и спремила 37 комада. 9 комада нестаде у Црвенкапином стомаку, а 7 понесе за баку. Рачунајте сами колико је колача остало мами?  Решење: 37- (9 + 7) = 37 – 16 = 21 Мами је остало 21 колач.</vt:lpstr>
      <vt:lpstr>Просторија-српски језик: (врста и облик реченице)  * Црвенкапице, Црвенкапице, подвуци именице, одреди врсту и облик реченице:  Црвенкапа је корпу са колачима понела и баки је донела.  Решење: обавештајна / потврдна</vt:lpstr>
      <vt:lpstr>Просторија-свет око нас: (дани у недељи доба дана, годишња доба)   ПРИМЕР ЗАДАТКА:  *У уторак је Црвенкапа сањала диван сан, он се остварио тек трећи дан. Који је био дан када се остварио Црвенкапин сан?  Решење: Био је петак.</vt:lpstr>
      <vt:lpstr>Просторија-уметност и покрет (песме о вуку, драмски приказ)  ПРИМЕР ЗАДАТКА: *А сада мук, неко од вас нека буде вук,  и Црвенкапу бира група  и нека наступи ваша глумачка трупа.  Сценски приказ по избору одломка бајке.</vt:lpstr>
      <vt:lpstr>Елементи</vt:lpstr>
      <vt:lpstr>Пчелица меденица</vt:lpstr>
      <vt:lpstr>Екипа која је прва стигла на циљ освајила је благо и титулу победника.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ЧАРОБНИ ЗАМАК</dc:title>
  <dc:creator>Dexi</dc:creator>
  <cp:lastModifiedBy>Sumadinac</cp:lastModifiedBy>
  <cp:revision>97</cp:revision>
  <dcterms:created xsi:type="dcterms:W3CDTF">2012-05-16T13:39:00Z</dcterms:created>
  <dcterms:modified xsi:type="dcterms:W3CDTF">2013-06-18T14:26:20Z</dcterms:modified>
</cp:coreProperties>
</file>