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72" r:id="rId7"/>
    <p:sldId id="271" r:id="rId8"/>
    <p:sldId id="261" r:id="rId9"/>
    <p:sldId id="275" r:id="rId10"/>
    <p:sldId id="274" r:id="rId11"/>
    <p:sldId id="276" r:id="rId12"/>
    <p:sldId id="277" r:id="rId13"/>
    <p:sldId id="268" r:id="rId14"/>
    <p:sldId id="273" r:id="rId15"/>
    <p:sldId id="269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405" autoAdjust="0"/>
    <p:restoredTop sz="94660"/>
  </p:normalViewPr>
  <p:slideViewPr>
    <p:cSldViewPr>
      <p:cViewPr varScale="1">
        <p:scale>
          <a:sx n="106" d="100"/>
          <a:sy n="106" d="100"/>
        </p:scale>
        <p:origin x="-16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B2801-CE6B-4B1D-A9DC-3A59943AD611}" type="datetimeFigureOut">
              <a:rPr lang="en-US" smtClean="0"/>
              <a:pPr/>
              <a:t>6/18/2013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0528D-19F4-43C0-B414-03189F2671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B2801-CE6B-4B1D-A9DC-3A59943AD611}" type="datetimeFigureOut">
              <a:rPr lang="en-US" smtClean="0"/>
              <a:pPr/>
              <a:t>6/18/2013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0528D-19F4-43C0-B414-03189F2671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B2801-CE6B-4B1D-A9DC-3A59943AD611}" type="datetimeFigureOut">
              <a:rPr lang="en-US" smtClean="0"/>
              <a:pPr/>
              <a:t>6/18/2013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0528D-19F4-43C0-B414-03189F2671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B2801-CE6B-4B1D-A9DC-3A59943AD611}" type="datetimeFigureOut">
              <a:rPr lang="en-US" smtClean="0"/>
              <a:pPr/>
              <a:t>6/18/2013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0528D-19F4-43C0-B414-03189F2671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B2801-CE6B-4B1D-A9DC-3A59943AD611}" type="datetimeFigureOut">
              <a:rPr lang="en-US" smtClean="0"/>
              <a:pPr/>
              <a:t>6/18/2013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0528D-19F4-43C0-B414-03189F2671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B2801-CE6B-4B1D-A9DC-3A59943AD611}" type="datetimeFigureOut">
              <a:rPr lang="en-US" smtClean="0"/>
              <a:pPr/>
              <a:t>6/18/2013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0528D-19F4-43C0-B414-03189F2671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B2801-CE6B-4B1D-A9DC-3A59943AD611}" type="datetimeFigureOut">
              <a:rPr lang="en-US" smtClean="0"/>
              <a:pPr/>
              <a:t>6/18/2013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0528D-19F4-43C0-B414-03189F2671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B2801-CE6B-4B1D-A9DC-3A59943AD611}" type="datetimeFigureOut">
              <a:rPr lang="en-US" smtClean="0"/>
              <a:pPr/>
              <a:t>6/18/2013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0528D-19F4-43C0-B414-03189F2671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B2801-CE6B-4B1D-A9DC-3A59943AD611}" type="datetimeFigureOut">
              <a:rPr lang="en-US" smtClean="0"/>
              <a:pPr/>
              <a:t>6/18/2013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0528D-19F4-43C0-B414-03189F2671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B2801-CE6B-4B1D-A9DC-3A59943AD611}" type="datetimeFigureOut">
              <a:rPr lang="en-US" smtClean="0"/>
              <a:pPr/>
              <a:t>6/18/2013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0528D-19F4-43C0-B414-03189F2671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B2801-CE6B-4B1D-A9DC-3A59943AD611}" type="datetimeFigureOut">
              <a:rPr lang="en-US" smtClean="0"/>
              <a:pPr/>
              <a:t>6/18/2013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0528D-19F4-43C0-B414-03189F2671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CB2801-CE6B-4B1D-A9DC-3A59943AD611}" type="datetimeFigureOut">
              <a:rPr lang="en-US" smtClean="0"/>
              <a:pPr/>
              <a:t>6/18/2013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80528D-19F4-43C0-B414-03189F26717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4705"/>
            <a:ext cx="7846640" cy="2835746"/>
          </a:xfrm>
        </p:spPr>
        <p:txBody>
          <a:bodyPr>
            <a:normAutofit fontScale="90000"/>
          </a:bodyPr>
          <a:lstStyle/>
          <a:p>
            <a:r>
              <a:rPr lang="x-none" sz="3200" smtClean="0">
                <a:latin typeface="Arial" pitchFamily="34" charset="0"/>
                <a:cs typeface="Arial" pitchFamily="34" charset="0"/>
              </a:rPr>
              <a:t/>
            </a:r>
            <a:br>
              <a:rPr lang="x-none" sz="3200" smtClean="0">
                <a:latin typeface="Arial" pitchFamily="34" charset="0"/>
                <a:cs typeface="Arial" pitchFamily="34" charset="0"/>
              </a:rPr>
            </a:br>
            <a:r>
              <a:rPr lang="x-none" sz="3200">
                <a:latin typeface="Arial" pitchFamily="34" charset="0"/>
                <a:cs typeface="Arial" pitchFamily="34" charset="0"/>
              </a:rPr>
              <a:t/>
            </a:r>
            <a:br>
              <a:rPr lang="x-none" sz="3200">
                <a:latin typeface="Arial" pitchFamily="34" charset="0"/>
                <a:cs typeface="Arial" pitchFamily="34" charset="0"/>
              </a:rPr>
            </a:br>
            <a:r>
              <a:rPr lang="x-none" sz="3200" smtClean="0">
                <a:latin typeface="Arial" pitchFamily="34" charset="0"/>
                <a:cs typeface="Arial" pitchFamily="34" charset="0"/>
              </a:rPr>
              <a:t/>
            </a:r>
            <a:br>
              <a:rPr lang="x-none" sz="3200" smtClean="0">
                <a:latin typeface="Arial" pitchFamily="34" charset="0"/>
                <a:cs typeface="Arial" pitchFamily="34" charset="0"/>
              </a:rPr>
            </a:br>
            <a:r>
              <a:rPr lang="x-none" sz="3200">
                <a:latin typeface="Arial" pitchFamily="34" charset="0"/>
                <a:cs typeface="Arial" pitchFamily="34" charset="0"/>
              </a:rPr>
              <a:t/>
            </a:r>
            <a:br>
              <a:rPr lang="x-none" sz="3200">
                <a:latin typeface="Arial" pitchFamily="34" charset="0"/>
                <a:cs typeface="Arial" pitchFamily="34" charset="0"/>
              </a:rPr>
            </a:br>
            <a:r>
              <a:rPr lang="x-none" sz="3600" b="1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Назив рада</a:t>
            </a:r>
            <a:r>
              <a:rPr lang="x-none" sz="360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:</a:t>
            </a:r>
            <a:br>
              <a:rPr lang="x-none" sz="360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x-none" sz="3600" b="1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 представа </a:t>
            </a:r>
            <a:r>
              <a:rPr lang="x-none" sz="3600" b="1" i="1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Галеб Џонатан Ливингстон</a:t>
            </a:r>
            <a:r>
              <a:rPr lang="x-none" sz="3200" smtClean="0">
                <a:latin typeface="Arial" pitchFamily="34" charset="0"/>
                <a:cs typeface="Arial" pitchFamily="34" charset="0"/>
              </a:rPr>
              <a:t/>
            </a:r>
            <a:br>
              <a:rPr lang="x-none" sz="3200" smtClean="0">
                <a:latin typeface="Arial" pitchFamily="34" charset="0"/>
                <a:cs typeface="Arial" pitchFamily="34" charset="0"/>
              </a:rPr>
            </a:br>
            <a:r>
              <a:rPr lang="x-none" sz="3200">
                <a:latin typeface="Arial" pitchFamily="34" charset="0"/>
                <a:cs typeface="Arial" pitchFamily="34" charset="0"/>
              </a:rPr>
              <a:t/>
            </a:r>
            <a:br>
              <a:rPr lang="x-none" sz="3200">
                <a:latin typeface="Arial" pitchFamily="34" charset="0"/>
                <a:cs typeface="Arial" pitchFamily="34" charset="0"/>
              </a:rPr>
            </a:br>
            <a:r>
              <a:rPr lang="x-none" sz="3200" smtClean="0">
                <a:latin typeface="Arial" pitchFamily="34" charset="0"/>
                <a:cs typeface="Arial" pitchFamily="34" charset="0"/>
              </a:rPr>
              <a:t/>
            </a:r>
            <a:br>
              <a:rPr lang="x-none" sz="3200" smtClean="0">
                <a:latin typeface="Arial" pitchFamily="34" charset="0"/>
                <a:cs typeface="Arial" pitchFamily="34" charset="0"/>
              </a:rPr>
            </a:br>
            <a:endParaRPr lang="en-US" sz="320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x-none" b="1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Аутори: </a:t>
            </a:r>
          </a:p>
          <a:p>
            <a:r>
              <a:rPr lang="x-none" b="1" smtClean="0">
                <a:solidFill>
                  <a:schemeClr val="bg2">
                    <a:lumMod val="25000"/>
                  </a:schemeClr>
                </a:solidFill>
              </a:rPr>
              <a:t>Ана Стојановић</a:t>
            </a:r>
          </a:p>
          <a:p>
            <a:r>
              <a:rPr lang="x-none" b="1" smtClean="0">
                <a:solidFill>
                  <a:schemeClr val="bg2">
                    <a:lumMod val="25000"/>
                  </a:schemeClr>
                </a:solidFill>
              </a:rPr>
              <a:t>Светлана Брашњевић</a:t>
            </a:r>
            <a:endParaRPr lang="en-US" b="1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4" name="Picture 2" descr="Untitled-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476672"/>
            <a:ext cx="1512168" cy="15121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allAtOnce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91264" cy="1066130"/>
          </a:xfrm>
        </p:spPr>
        <p:txBody>
          <a:bodyPr>
            <a:normAutofit fontScale="90000"/>
          </a:bodyPr>
          <a:lstStyle/>
          <a:p>
            <a:r>
              <a:rPr lang="sr-Cyrl-RS" sz="3200" b="1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sr-Cyrl-RS" sz="3200" b="1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sr-Cyrl-RS" sz="3200" b="1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x-none" sz="3200" b="1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. У</a:t>
            </a:r>
            <a:r>
              <a:rPr lang="en-US" sz="3200" b="1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чествовање у осмишљавању драмских покрета</a:t>
            </a:r>
            <a:r>
              <a:rPr lang="sr-Cyrl-RS" sz="3200" b="1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br>
              <a:rPr lang="sr-Cyrl-RS" sz="3200" b="1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endParaRPr lang="en-US" sz="320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0" y="1484784"/>
            <a:ext cx="4499992" cy="46805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x-none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sr-Cyrl-RS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   </a:t>
            </a:r>
            <a:r>
              <a:rPr lang="x-none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Циљ је био </a:t>
            </a:r>
            <a:r>
              <a:rPr lang="x-none" b="1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ослободити дете у покретима, омогућити му да се несметано креће и изражава.</a:t>
            </a:r>
            <a:endParaRPr lang="sr-Cyrl-RS" b="1" smtClean="0">
              <a:solidFill>
                <a:schemeClr val="bg2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endParaRPr lang="sr-Cyrl-RS" b="1" smtClean="0">
              <a:solidFill>
                <a:schemeClr val="bg2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sr-Cyrl-RS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    Посматрањем таквих      дечијих кретања и ослушкивањем потреба за креативним изразом настала је кореографија ове драмске форме.</a:t>
            </a:r>
            <a:endParaRPr lang="en-US" dirty="0" smtClean="0">
              <a:solidFill>
                <a:schemeClr val="bg2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endParaRPr lang="en-US" dirty="0"/>
          </a:p>
        </p:txBody>
      </p:sp>
      <p:pic>
        <p:nvPicPr>
          <p:cNvPr id="6146" name="Picture 2" descr="C:\Users\User\Desktop\CECA\Pr dobre ucitelj prakse - Galeb\GALEB za konkurs\Slike sa proba Galeba\Izdvojene fotke za prezentac Galeba\3.JPG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572000" y="2132856"/>
            <a:ext cx="4252016" cy="29523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568952" cy="864096"/>
          </a:xfrm>
        </p:spPr>
        <p:txBody>
          <a:bodyPr>
            <a:normAutofit fontScale="90000"/>
          </a:bodyPr>
          <a:lstStyle/>
          <a:p>
            <a:pPr algn="ctr"/>
            <a:r>
              <a:rPr lang="x-none" sz="320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x-none" sz="320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x-none" sz="320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x-none" sz="320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x-none" sz="320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x-none" sz="320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x-none" sz="320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x-none" sz="320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sr-Cyrl-RS" sz="320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4</a:t>
            </a:r>
            <a:r>
              <a:rPr lang="x-none" sz="320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. И</a:t>
            </a:r>
            <a:r>
              <a:rPr lang="en-US" sz="320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звођење драмских покрета, игре, плеса</a:t>
            </a:r>
            <a:r>
              <a:rPr lang="en-US" smtClean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en-US" smtClean="0">
                <a:solidFill>
                  <a:schemeClr val="bg2">
                    <a:lumMod val="25000"/>
                  </a:schemeClr>
                </a:solidFill>
              </a:rPr>
            </a:b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1520" y="3645024"/>
            <a:ext cx="9073008" cy="2736304"/>
          </a:xfrm>
        </p:spPr>
        <p:txBody>
          <a:bodyPr>
            <a:normAutofit/>
          </a:bodyPr>
          <a:lstStyle/>
          <a:p>
            <a:r>
              <a:rPr lang="sr-Cyrl-CS" sz="3200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Постављени драмски покрет био је подложан променама током проба. </a:t>
            </a:r>
          </a:p>
          <a:p>
            <a:r>
              <a:rPr lang="sr-Cyrl-CS" sz="3200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Суштински, он се није много мењао али је </a:t>
            </a:r>
            <a:r>
              <a:rPr lang="sr-Cyrl-CS" sz="3200" b="1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стална импровизација </a:t>
            </a:r>
            <a:r>
              <a:rPr lang="sr-Cyrl-CS" sz="3200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била подразумевана и пожељна.</a:t>
            </a:r>
            <a:endParaRPr lang="en-US" sz="3200" dirty="0" smtClean="0">
              <a:solidFill>
                <a:schemeClr val="bg2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endParaRPr lang="en-US" dirty="0"/>
          </a:p>
        </p:txBody>
      </p:sp>
      <p:pic>
        <p:nvPicPr>
          <p:cNvPr id="4099" name="Picture 3" descr="C:\Users\User\Desktop\CECA\Pr dobre ucitelj prakse - Galeb\GALEB za konkurs\Slike sa proba Galeba\Izdvojene fotke za prezentac Galeba\prireedba GJL april maj 2012 016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627784" y="908720"/>
            <a:ext cx="3754967" cy="28162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CS" sz="3200" b="1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5. Оригами техника и развој мануелних вештина</a:t>
            </a:r>
            <a:endParaRPr lang="en-US" sz="320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340768"/>
            <a:ext cx="8892480" cy="5112568"/>
          </a:xfrm>
        </p:spPr>
        <p:txBody>
          <a:bodyPr/>
          <a:lstStyle/>
          <a:p>
            <a:pPr algn="just">
              <a:buNone/>
            </a:pPr>
            <a:r>
              <a:rPr lang="sr-Cyrl-RS" smtClean="0">
                <a:solidFill>
                  <a:schemeClr val="bg2">
                    <a:lumMod val="25000"/>
                  </a:schemeClr>
                </a:solidFill>
              </a:rPr>
              <a:t>     Прављење галеба од папира није било једноставно.</a:t>
            </a:r>
          </a:p>
          <a:p>
            <a:pPr algn="just">
              <a:buNone/>
            </a:pPr>
            <a:r>
              <a:rPr lang="sr-Cyrl-RS" smtClean="0">
                <a:solidFill>
                  <a:schemeClr val="bg2">
                    <a:lumMod val="25000"/>
                  </a:schemeClr>
                </a:solidFill>
              </a:rPr>
              <a:t>    </a:t>
            </a:r>
            <a:r>
              <a:rPr lang="en-US" smtClean="0">
                <a:solidFill>
                  <a:schemeClr val="bg2">
                    <a:lumMod val="25000"/>
                  </a:schemeClr>
                </a:solidFill>
              </a:rPr>
              <a:t>Прилагодили смо овај теже остварљив циљ својим умењима</a:t>
            </a:r>
            <a:r>
              <a:rPr lang="x-none" smtClean="0">
                <a:solidFill>
                  <a:schemeClr val="bg2">
                    <a:lumMod val="25000"/>
                  </a:schemeClr>
                </a:solidFill>
              </a:rPr>
              <a:t> - а</a:t>
            </a:r>
            <a:r>
              <a:rPr lang="en-US" smtClean="0">
                <a:solidFill>
                  <a:schemeClr val="bg2">
                    <a:lumMod val="25000"/>
                  </a:schemeClr>
                </a:solidFill>
              </a:rPr>
              <a:t>вион од папира знало је да направи свако дете</a:t>
            </a:r>
            <a:r>
              <a:rPr lang="x-none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mtClean="0">
                <a:solidFill>
                  <a:schemeClr val="bg2">
                    <a:lumMod val="25000"/>
                  </a:schemeClr>
                </a:solidFill>
              </a:rPr>
              <a:t>.</a:t>
            </a:r>
            <a:r>
              <a:rPr lang="x-none" smtClean="0">
                <a:solidFill>
                  <a:schemeClr val="bg2">
                    <a:lumMod val="25000"/>
                  </a:schemeClr>
                </a:solidFill>
              </a:rPr>
              <a:t>.. </a:t>
            </a:r>
            <a:r>
              <a:rPr lang="x-none" smtClean="0">
                <a:solidFill>
                  <a:schemeClr val="bg2">
                    <a:lumMod val="25000"/>
                  </a:schemeClr>
                </a:solidFill>
                <a:sym typeface="Wingdings" pitchFamily="2" charset="2"/>
              </a:rPr>
              <a:t></a:t>
            </a:r>
            <a:endParaRPr lang="sr-Cyrl-CS" sz="2600" smtClean="0">
              <a:solidFill>
                <a:schemeClr val="bg2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endParaRPr lang="sr-Cyrl-CS" dirty="0" smtClean="0">
              <a:solidFill>
                <a:schemeClr val="bg2">
                  <a:lumMod val="25000"/>
                </a:schemeClr>
              </a:solidFill>
            </a:endParaRPr>
          </a:p>
          <a:p>
            <a:pPr algn="just">
              <a:buNone/>
            </a:pPr>
            <a:endParaRPr lang="sr-Cyrl-CS" dirty="0" smtClean="0">
              <a:solidFill>
                <a:schemeClr val="bg2">
                  <a:lumMod val="25000"/>
                </a:schemeClr>
              </a:solidFill>
            </a:endParaRPr>
          </a:p>
          <a:p>
            <a:pPr algn="just">
              <a:buNone/>
            </a:pPr>
            <a:endParaRPr lang="sr-Cyrl-CS" dirty="0" smtClean="0">
              <a:solidFill>
                <a:schemeClr val="bg2">
                  <a:lumMod val="25000"/>
                </a:schemeClr>
              </a:solidFill>
            </a:endParaRPr>
          </a:p>
          <a:p>
            <a:pPr algn="just">
              <a:buNone/>
            </a:pPr>
            <a:endParaRPr lang="en-US" dirty="0" smtClean="0">
              <a:solidFill>
                <a:schemeClr val="bg2">
                  <a:lumMod val="25000"/>
                </a:schemeClr>
              </a:solidFill>
            </a:endParaRPr>
          </a:p>
          <a:p>
            <a:endParaRPr lang="en-US" dirty="0"/>
          </a:p>
        </p:txBody>
      </p:sp>
      <p:pic>
        <p:nvPicPr>
          <p:cNvPr id="5122" name="Picture 2" descr="C:\Users\User\Desktop\CECA\Pr dobre ucitelj prakse - Galeb\GALEB za konkurs\Slike sa proba Galeba\Izdvojene fotke za prezentac Galeba\P3270219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39552" y="3573016"/>
            <a:ext cx="3744416" cy="2808313"/>
          </a:xfrm>
          <a:prstGeom prst="rect">
            <a:avLst/>
          </a:prstGeom>
          <a:noFill/>
        </p:spPr>
      </p:pic>
      <p:pic>
        <p:nvPicPr>
          <p:cNvPr id="5" name="Picture 2" descr="C:\Users\User\Desktop\CECA\Pr dobre ucitelj prakse - Galeb\GALEB za konkurs\Slike sa proba Galeba\Izdvojene fotke za prezentac Galeba\7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788024" y="3573016"/>
            <a:ext cx="3816424" cy="286231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552" y="332656"/>
            <a:ext cx="8064896" cy="432048"/>
          </a:xfrm>
        </p:spPr>
        <p:txBody>
          <a:bodyPr>
            <a:normAutofit fontScale="90000"/>
          </a:bodyPr>
          <a:lstStyle/>
          <a:p>
            <a:pPr lvl="0"/>
            <a:r>
              <a:rPr lang="sr-Cyrl-CS" sz="3600" b="1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sr-Cyrl-CS" sz="3600" b="1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sr-Cyrl-CS" sz="3600" b="1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6. Извођење </a:t>
            </a:r>
            <a:r>
              <a:rPr lang="sr-Cyrl-CS" sz="3600" b="1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представе</a:t>
            </a:r>
            <a:r>
              <a:rPr lang="en-US"/>
              <a:t/>
            </a:r>
            <a:br>
              <a:rPr lang="en-US"/>
            </a:b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5536" y="2852936"/>
            <a:ext cx="8496944" cy="3528392"/>
          </a:xfrm>
        </p:spPr>
        <p:txBody>
          <a:bodyPr>
            <a:normAutofit/>
          </a:bodyPr>
          <a:lstStyle/>
          <a:p>
            <a:pPr algn="just"/>
            <a:endParaRPr lang="sr-Cyrl-CS" sz="6700" smtClean="0">
              <a:solidFill>
                <a:schemeClr val="bg2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sr-Cyrl-CS" sz="350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Осетили </a:t>
            </a:r>
            <a:r>
              <a:rPr lang="sr-Cyrl-CS" sz="3500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смо лепоту  и магичну моћ аплауза као </a:t>
            </a:r>
            <a:r>
              <a:rPr lang="sr-Cyrl-CS" sz="3500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потврду </a:t>
            </a:r>
            <a:r>
              <a:rPr lang="sr-Cyrl-CS" sz="3500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и </a:t>
            </a:r>
            <a:r>
              <a:rPr lang="sr-Cyrl-CS" sz="3500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подршку </a:t>
            </a:r>
            <a:r>
              <a:rPr lang="sr-Cyrl-CS" sz="3500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оном што </a:t>
            </a:r>
            <a:r>
              <a:rPr lang="sr-Cyrl-CS" sz="350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смо </a:t>
            </a:r>
            <a:r>
              <a:rPr lang="sr-Cyrl-CS" sz="350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урадили ... баш као </a:t>
            </a:r>
            <a:r>
              <a:rPr lang="sr-Cyrl-CS" sz="3500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и наш јунак галеб </a:t>
            </a:r>
            <a:r>
              <a:rPr lang="sr-Cyrl-CS" sz="350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Џонатан </a:t>
            </a:r>
            <a:r>
              <a:rPr lang="sr-Cyrl-CS" sz="350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Ливингстон</a:t>
            </a:r>
            <a:r>
              <a:rPr lang="sr-Cyrl-RS" sz="350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  <a:endParaRPr lang="en-US" sz="3500" dirty="0">
              <a:solidFill>
                <a:schemeClr val="bg2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endParaRPr lang="en-US" dirty="0"/>
          </a:p>
        </p:txBody>
      </p:sp>
      <p:pic>
        <p:nvPicPr>
          <p:cNvPr id="2051" name="Picture 3" descr="C:\Users\User\Desktop\CECA\Pr dobre ucitelj prakse - Galeb\GALEB za konkurs\Slike sa proba Galeba\Izdvojene fotke za prezentac Galeba\prireedba GJL april maj 2012 001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763688" y="836711"/>
            <a:ext cx="5688632" cy="3121197"/>
          </a:xfrm>
          <a:prstGeom prst="rect">
            <a:avLst/>
          </a:prstGeom>
          <a:noFill/>
        </p:spPr>
      </p:pic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3528" y="404664"/>
            <a:ext cx="7920880" cy="1152128"/>
          </a:xfrm>
        </p:spPr>
        <p:txBody>
          <a:bodyPr>
            <a:normAutofit/>
          </a:bodyPr>
          <a:lstStyle/>
          <a:p>
            <a:r>
              <a:rPr lang="x-none" sz="3200" b="1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Признања која нас мотивишу да радимо даље :</a:t>
            </a:r>
            <a:endParaRPr lang="en-US" sz="3200" b="1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9552" y="1628800"/>
            <a:ext cx="8604448" cy="4824536"/>
          </a:xfrm>
        </p:spPr>
        <p:txBody>
          <a:bodyPr>
            <a:normAutofit/>
          </a:bodyPr>
          <a:lstStyle/>
          <a:p>
            <a:pPr algn="l">
              <a:buFont typeface="Wingdings" pitchFamily="2" charset="2"/>
              <a:buChar char="v"/>
            </a:pPr>
            <a:r>
              <a:rPr lang="x-none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освојено </a:t>
            </a:r>
            <a:r>
              <a:rPr lang="x-none" b="1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1. место на општинском такмичењу</a:t>
            </a:r>
            <a:r>
              <a:rPr lang="x-none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 кратких драмских форми</a:t>
            </a:r>
            <a:endParaRPr lang="sr-Cyrl-RS" smtClean="0">
              <a:solidFill>
                <a:schemeClr val="bg2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l">
              <a:buFont typeface="Wingdings" pitchFamily="2" charset="2"/>
              <a:buChar char="v"/>
            </a:pPr>
            <a:r>
              <a:rPr lang="x-none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освојено </a:t>
            </a:r>
            <a:r>
              <a:rPr lang="x-none" b="1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3. место на градском</a:t>
            </a:r>
            <a:r>
              <a:rPr lang="sr-Cyrl-RS" b="1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x-none" b="1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такмичењу</a:t>
            </a:r>
            <a:endParaRPr lang="en-US" b="1">
              <a:solidFill>
                <a:schemeClr val="bg2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3075" name="Picture 3" descr="C:\Users\User\Desktop\CECA\Pr dobre ucitelj prakse - Galeb\GALEB za konkurs\Slike sa proba Galeba\grupna - Copy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661991" y="3429000"/>
            <a:ext cx="4438401" cy="29523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08912" cy="432048"/>
          </a:xfrm>
        </p:spPr>
        <p:txBody>
          <a:bodyPr>
            <a:noAutofit/>
          </a:bodyPr>
          <a:lstStyle/>
          <a:p>
            <a:r>
              <a:rPr lang="x-none" sz="3200" b="1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Подрав из ОШ </a:t>
            </a:r>
            <a:r>
              <a:rPr lang="x-none" sz="3200" b="1" i="1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Скадарлија</a:t>
            </a:r>
            <a:endParaRPr lang="en-US" sz="3200" b="1" i="1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Content Placeholder 3" descr="P4020006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>
          <a:xfrm>
            <a:off x="1115616" y="1124744"/>
            <a:ext cx="6696744" cy="5022558"/>
          </a:xfrm>
          <a:prstGeom prst="rect">
            <a:avLst/>
          </a:prstGeom>
          <a:ln w="190500" cap="sq">
            <a:solidFill>
              <a:schemeClr val="bg1">
                <a:lumMod val="50000"/>
              </a:schemeClr>
            </a:solidFill>
            <a:prstDash val="solid"/>
            <a:miter lim="800000"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relaxedInset"/>
            <a:extrusionClr>
              <a:srgbClr val="000000"/>
            </a:extrusionClr>
          </a:sp3d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908721"/>
            <a:ext cx="7776864" cy="1224136"/>
          </a:xfrm>
        </p:spPr>
        <p:txBody>
          <a:bodyPr>
            <a:normAutofit fontScale="90000"/>
          </a:bodyPr>
          <a:lstStyle/>
          <a:p>
            <a:pPr algn="l"/>
            <a:r>
              <a:rPr lang="x-none" sz="3200" b="1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Категорија</a:t>
            </a:r>
            <a:r>
              <a:rPr lang="x-none" sz="320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x-none" sz="3200" b="1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ваннаставне активности</a:t>
            </a:r>
            <a:br>
              <a:rPr lang="x-none" sz="3200" b="1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x-none" sz="320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x-none" sz="320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x-none" sz="3200" b="1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Разред</a:t>
            </a:r>
            <a:r>
              <a:rPr lang="x-none" sz="320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x-none" sz="3200" b="1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I – IV  </a:t>
            </a:r>
            <a:br>
              <a:rPr lang="x-none" sz="3200" b="1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endParaRPr lang="en-US" sz="3200" b="1">
              <a:solidFill>
                <a:schemeClr val="bg2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3568" y="2276872"/>
            <a:ext cx="8064896" cy="3866772"/>
          </a:xfrm>
        </p:spPr>
        <p:txBody>
          <a:bodyPr>
            <a:noAutofit/>
          </a:bodyPr>
          <a:lstStyle/>
          <a:p>
            <a:pPr algn="l"/>
            <a:r>
              <a:rPr lang="x-none" sz="2800" b="1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Тема: </a:t>
            </a:r>
            <a:r>
              <a:rPr lang="x-none" sz="2800" b="1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представа </a:t>
            </a:r>
            <a:r>
              <a:rPr lang="x-none" sz="2800" b="1" i="1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Галеб Џонатан Ливингстон</a:t>
            </a:r>
          </a:p>
          <a:p>
            <a:pPr algn="l"/>
            <a:endParaRPr lang="x-none" sz="2800" b="1" i="1" smtClean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x-none" sz="2800" b="1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Основни циљ: </a:t>
            </a:r>
            <a:r>
              <a:rPr lang="x-none" sz="2800" b="1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направити школску</a:t>
            </a:r>
            <a:r>
              <a:rPr lang="sr-Cyrl-RS" sz="2800" b="1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x-none" sz="2800" b="1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представу која ће помоћи у </a:t>
            </a:r>
            <a:r>
              <a:rPr lang="en-US" sz="2800" b="1" dirty="0" err="1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развој</a:t>
            </a:r>
            <a:r>
              <a:rPr lang="x-none" sz="2800" b="1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у </a:t>
            </a:r>
            <a:r>
              <a:rPr lang="en-US" sz="2800" b="1" dirty="0" err="1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социјалних</a:t>
            </a:r>
            <a:r>
              <a:rPr lang="en-US" sz="2800" b="1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вештина</a:t>
            </a:r>
            <a:r>
              <a:rPr lang="en-US" sz="2800" b="1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и</a:t>
            </a:r>
            <a:r>
              <a:rPr lang="sr-Latn-CS" sz="2800" b="1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стваралачких </a:t>
            </a:r>
            <a:r>
              <a:rPr lang="en-US" sz="2800" b="1" dirty="0" err="1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могућности</a:t>
            </a:r>
            <a:r>
              <a:rPr lang="en-US" sz="2800" b="1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кроз</a:t>
            </a:r>
            <a:r>
              <a:rPr lang="en-US" sz="2800" b="1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глуму</a:t>
            </a:r>
            <a:r>
              <a:rPr lang="en-US" sz="2800" b="1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 и </a:t>
            </a:r>
            <a:r>
              <a:rPr lang="en-US" sz="2800" b="1" dirty="0" err="1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игру</a:t>
            </a:r>
            <a:r>
              <a:rPr lang="x-none" sz="2800" b="1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endParaRPr lang="sr-Latn-CS" sz="2800" b="1" dirty="0" smtClean="0">
              <a:solidFill>
                <a:schemeClr val="bg2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sr-Cyrl-CS" sz="2800" b="1" dirty="0" smtClean="0">
              <a:solidFill>
                <a:schemeClr val="bg2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sr-Latn-CS" sz="2800" b="1" dirty="0" smtClean="0">
              <a:solidFill>
                <a:schemeClr val="bg2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n-US" sz="2800" b="1" dirty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7544" y="548680"/>
            <a:ext cx="7776864" cy="1656184"/>
          </a:xfrm>
        </p:spPr>
        <p:txBody>
          <a:bodyPr>
            <a:normAutofit fontScale="90000"/>
          </a:bodyPr>
          <a:lstStyle/>
          <a:p>
            <a:pPr algn="l"/>
            <a:r>
              <a:rPr lang="x-none" sz="3200" b="1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x-none" sz="3200" b="1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x-none" sz="3200" b="1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x-none" sz="3200" b="1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x-none" sz="3200" b="1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Методе рада</a:t>
            </a:r>
            <a:r>
              <a:rPr lang="x-none" sz="320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x-none" sz="3200" b="1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драмска метода</a:t>
            </a:r>
            <a:br>
              <a:rPr lang="x-none" sz="3200" b="1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x-none" sz="320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x-none" sz="320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x-none" sz="3200" b="1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Облици рада</a:t>
            </a:r>
            <a:r>
              <a:rPr lang="x-none" sz="320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x-none" sz="3200" b="1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фронтални, групни, индивидуални, у пару</a:t>
            </a:r>
            <a:br>
              <a:rPr lang="x-none" sz="3200" b="1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x-none" sz="3200" b="1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x-none" sz="3200" b="1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endParaRPr lang="en-US" sz="3200" b="1">
              <a:solidFill>
                <a:schemeClr val="bg2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7544" y="2132856"/>
            <a:ext cx="7992888" cy="3816424"/>
          </a:xfrm>
        </p:spPr>
        <p:txBody>
          <a:bodyPr>
            <a:normAutofit fontScale="25000" lnSpcReduction="20000"/>
          </a:bodyPr>
          <a:lstStyle/>
          <a:p>
            <a:pPr lvl="0" algn="l"/>
            <a:endParaRPr lang="x-none" sz="9800" b="1" smtClean="0">
              <a:solidFill>
                <a:schemeClr val="bg2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0" algn="l"/>
            <a:endParaRPr lang="x-none" sz="9800" b="1" smtClean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lvl="0" algn="l"/>
            <a:r>
              <a:rPr lang="x-none" sz="12800" b="1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Наставна средства / ресурси: </a:t>
            </a:r>
          </a:p>
          <a:p>
            <a:pPr lvl="0" algn="l">
              <a:buFont typeface="Wingdings" pitchFamily="2" charset="2"/>
              <a:buChar char="§"/>
            </a:pPr>
            <a:r>
              <a:rPr lang="x-none" sz="11200" b="1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 д</a:t>
            </a:r>
            <a:r>
              <a:rPr lang="en-US" sz="11200" b="1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рамски </a:t>
            </a:r>
            <a:r>
              <a:rPr lang="en-US" sz="11200" b="1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текст</a:t>
            </a:r>
            <a:endParaRPr lang="x-none" sz="11200" b="1" smtClean="0">
              <a:solidFill>
                <a:schemeClr val="bg2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0" algn="l">
              <a:buFont typeface="Wingdings" pitchFamily="2" charset="2"/>
              <a:buChar char="§"/>
            </a:pPr>
            <a:r>
              <a:rPr lang="x-none" sz="11200" b="1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1200" b="1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цд плејер</a:t>
            </a:r>
            <a:endParaRPr lang="x-none" sz="11200" b="1" smtClean="0">
              <a:solidFill>
                <a:schemeClr val="bg2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0" algn="l">
              <a:buFont typeface="Wingdings" pitchFamily="2" charset="2"/>
              <a:buChar char="§"/>
            </a:pPr>
            <a:r>
              <a:rPr lang="x-none" sz="11200" b="1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1200" b="1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папир </a:t>
            </a:r>
            <a:r>
              <a:rPr lang="en-US" sz="11200" b="1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- бели и у </a:t>
            </a:r>
            <a:r>
              <a:rPr lang="en-US" sz="11200" b="1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бој</a:t>
            </a:r>
            <a:r>
              <a:rPr lang="x-none" sz="11200" b="1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и</a:t>
            </a:r>
          </a:p>
          <a:p>
            <a:pPr lvl="0" algn="l">
              <a:buFont typeface="Wingdings" pitchFamily="2" charset="2"/>
              <a:buChar char="§"/>
            </a:pPr>
            <a:r>
              <a:rPr lang="x-none" sz="11200" b="1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1200" b="1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плава тканина</a:t>
            </a:r>
            <a:r>
              <a:rPr lang="x-none" sz="11200" b="1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lvl="0" algn="l">
              <a:buFont typeface="Wingdings" pitchFamily="2" charset="2"/>
              <a:buChar char="§"/>
            </a:pPr>
            <a:r>
              <a:rPr lang="x-none" sz="11200" b="1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1200" b="1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батеријске ламп</a:t>
            </a:r>
            <a:r>
              <a:rPr lang="en-US" sz="11200" b="1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e</a:t>
            </a:r>
          </a:p>
          <a:p>
            <a:pPr algn="just"/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404665"/>
            <a:ext cx="7776864" cy="720080"/>
          </a:xfrm>
        </p:spPr>
        <p:txBody>
          <a:bodyPr>
            <a:normAutofit/>
          </a:bodyPr>
          <a:lstStyle/>
          <a:p>
            <a:r>
              <a:rPr lang="x-none" sz="2400" b="1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Приказ сценарија кроз активности ученика:</a:t>
            </a:r>
            <a:endParaRPr lang="en-US" sz="2400" b="1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3568" y="1052736"/>
            <a:ext cx="8064896" cy="5400600"/>
          </a:xfrm>
        </p:spPr>
        <p:txBody>
          <a:bodyPr>
            <a:normAutofit fontScale="92500" lnSpcReduction="20000"/>
          </a:bodyPr>
          <a:lstStyle/>
          <a:p>
            <a:pPr lvl="0" algn="l">
              <a:buFont typeface="Wingdings" pitchFamily="2" charset="2"/>
              <a:buChar char="§"/>
            </a:pPr>
            <a:r>
              <a:rPr lang="x-none" smtClean="0">
                <a:solidFill>
                  <a:schemeClr val="bg2">
                    <a:lumMod val="25000"/>
                  </a:schemeClr>
                </a:solidFill>
              </a:rPr>
              <a:t>  </a:t>
            </a:r>
            <a:r>
              <a:rPr lang="sr-Cyrl-CS" sz="2800" b="1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упознавање ученика са делом </a:t>
            </a:r>
            <a:r>
              <a:rPr lang="sr-Cyrl-CS" sz="2800" b="1" i="1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Галеб </a:t>
            </a:r>
            <a:r>
              <a:rPr lang="sr-Cyrl-CS" sz="2800" b="1" i="1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Џонатан </a:t>
            </a:r>
            <a:r>
              <a:rPr lang="sr-Cyrl-CS" sz="2800" b="1" i="1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Ливингстон </a:t>
            </a:r>
            <a:br>
              <a:rPr lang="sr-Cyrl-CS" sz="2800" b="1" i="1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endParaRPr lang="x-none" sz="2800" b="1" smtClean="0">
              <a:solidFill>
                <a:schemeClr val="bg2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0" algn="l">
              <a:buFont typeface="Wingdings" pitchFamily="2" charset="2"/>
              <a:buChar char="§"/>
            </a:pPr>
            <a:r>
              <a:rPr lang="x-none" sz="2800" b="1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учествовање </a:t>
            </a:r>
            <a:r>
              <a:rPr lang="en-US" sz="2800" b="1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у избору своје „улоге</a:t>
            </a:r>
            <a:r>
              <a:rPr lang="en-US" sz="2800" b="1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“ </a:t>
            </a:r>
            <a:endParaRPr lang="sr-Cyrl-RS" sz="2800" b="1" smtClean="0">
              <a:solidFill>
                <a:schemeClr val="bg2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0" algn="l"/>
            <a:endParaRPr lang="sr-Cyrl-RS" sz="2800" b="1" smtClean="0">
              <a:solidFill>
                <a:schemeClr val="bg2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0" algn="l">
              <a:buFont typeface="Wingdings" pitchFamily="2" charset="2"/>
              <a:buChar char="§"/>
            </a:pPr>
            <a:r>
              <a:rPr lang="x-none" sz="2800" b="1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учествовање у осмишљавању драмских покрета</a:t>
            </a:r>
            <a:r>
              <a:rPr lang="x-none" sz="2800" b="1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x-none" sz="2800" b="1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endParaRPr lang="x-none" sz="2800" b="1" smtClean="0">
              <a:solidFill>
                <a:schemeClr val="bg2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0" algn="l">
              <a:buFont typeface="Wingdings" pitchFamily="2" charset="2"/>
              <a:buChar char="§"/>
            </a:pPr>
            <a:r>
              <a:rPr lang="x-none" sz="2800" b="1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извођење </a:t>
            </a:r>
            <a:r>
              <a:rPr lang="en-US" sz="2800" b="1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драмских покрета, игре, </a:t>
            </a:r>
            <a:r>
              <a:rPr lang="en-US" sz="2800" b="1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плеса</a:t>
            </a:r>
            <a:r>
              <a:rPr lang="x-none" sz="2800" b="1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x-none" sz="2800" b="1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endParaRPr lang="x-none" sz="2800" b="1" smtClean="0">
              <a:solidFill>
                <a:schemeClr val="bg2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0" algn="l">
              <a:buFont typeface="Wingdings" pitchFamily="2" charset="2"/>
              <a:buChar char="§"/>
            </a:pPr>
            <a:r>
              <a:rPr lang="x-none" sz="2800" b="1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sr-Cyrl-CS" sz="2800" b="1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упознавње </a:t>
            </a:r>
            <a:r>
              <a:rPr lang="sr-Cyrl-CS" sz="2800" b="1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ученика са оригами </a:t>
            </a:r>
            <a:r>
              <a:rPr lang="sr-Cyrl-CS" sz="2800" b="1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техником</a:t>
            </a:r>
            <a:r>
              <a:rPr lang="en-US" sz="2800" b="1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sr-Cyrl-RS" sz="2800" b="1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и </a:t>
            </a:r>
            <a:r>
              <a:rPr lang="sr-Cyrl-CS" sz="2800" b="1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sr-Cyrl-CS" sz="2800" b="1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sr-Cyrl-RS" sz="2800" b="1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развој </a:t>
            </a:r>
            <a:r>
              <a:rPr lang="en-US" sz="2800" b="1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мануелних вештина </a:t>
            </a:r>
            <a:r>
              <a:rPr lang="x-none" sz="2800" b="1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x-none" sz="2800" b="1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endParaRPr lang="x-none" sz="2800" b="1" smtClean="0">
              <a:solidFill>
                <a:schemeClr val="bg2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0" algn="l">
              <a:buFont typeface="Wingdings" pitchFamily="2" charset="2"/>
              <a:buChar char="§"/>
            </a:pPr>
            <a:r>
              <a:rPr lang="x-none" sz="2800" b="1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x-none" sz="2800" b="1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извођење </a:t>
            </a:r>
            <a:r>
              <a:rPr lang="x-none" sz="2800" b="1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представе</a:t>
            </a:r>
            <a:endParaRPr lang="en-US" sz="2800" b="1">
              <a:solidFill>
                <a:schemeClr val="bg2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l">
              <a:buFont typeface="Wingdings" pitchFamily="2" charset="2"/>
              <a:buChar char="§"/>
            </a:pPr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692696"/>
            <a:ext cx="7848872" cy="792087"/>
          </a:xfrm>
        </p:spPr>
        <p:txBody>
          <a:bodyPr>
            <a:normAutofit/>
          </a:bodyPr>
          <a:lstStyle/>
          <a:p>
            <a:r>
              <a:rPr lang="x-none" sz="3200" b="1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Продукти:</a:t>
            </a:r>
            <a:endParaRPr lang="en-US" sz="3200" b="1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7544" y="260648"/>
            <a:ext cx="8496944" cy="6264696"/>
          </a:xfrm>
        </p:spPr>
        <p:txBody>
          <a:bodyPr>
            <a:normAutofit/>
          </a:bodyPr>
          <a:lstStyle/>
          <a:p>
            <a:pPr algn="l"/>
            <a:endParaRPr lang="sr-Cyrl-CS" dirty="0" smtClean="0">
              <a:solidFill>
                <a:schemeClr val="bg2">
                  <a:lumMod val="25000"/>
                </a:schemeClr>
              </a:solidFill>
            </a:endParaRPr>
          </a:p>
          <a:p>
            <a:endParaRPr lang="sr-Cyrl-CS" smtClean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sr-Cyrl-CS" b="1" smtClean="0">
                <a:solidFill>
                  <a:schemeClr val="bg2">
                    <a:lumMod val="25000"/>
                  </a:schemeClr>
                </a:solidFill>
              </a:rPr>
              <a:t>школ</a:t>
            </a:r>
            <a:r>
              <a:rPr lang="sr-Cyrl-RS" b="1" smtClean="0">
                <a:solidFill>
                  <a:schemeClr val="bg2">
                    <a:lumMod val="25000"/>
                  </a:schemeClr>
                </a:solidFill>
              </a:rPr>
              <a:t>с</a:t>
            </a:r>
            <a:r>
              <a:rPr lang="sr-Cyrl-CS" b="1" smtClean="0">
                <a:solidFill>
                  <a:schemeClr val="bg2">
                    <a:lumMod val="25000"/>
                  </a:schemeClr>
                </a:solidFill>
              </a:rPr>
              <a:t>ка </a:t>
            </a:r>
            <a:r>
              <a:rPr lang="sr-Cyrl-CS" b="1" dirty="0">
                <a:solidFill>
                  <a:schemeClr val="bg2">
                    <a:lumMod val="25000"/>
                  </a:schemeClr>
                </a:solidFill>
              </a:rPr>
              <a:t>представа </a:t>
            </a:r>
            <a:endParaRPr lang="sr-Latn-CS" b="1" dirty="0" smtClean="0">
              <a:solidFill>
                <a:schemeClr val="bg2">
                  <a:lumMod val="25000"/>
                </a:schemeClr>
              </a:solidFill>
            </a:endParaRPr>
          </a:p>
          <a:p>
            <a:pPr algn="l"/>
            <a:endParaRPr lang="en-US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1026" name="Picture 2" descr="C:\Users\User\Desktop\CECA\Pr dobre ucitelj prakse - Galeb\GALEB za konkurs\Slike sa proba Galeba\Slike sa proba za Galeba\galeb za stampu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547664" y="2276872"/>
            <a:ext cx="5970417" cy="3744416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548680"/>
            <a:ext cx="7776864" cy="648072"/>
          </a:xfrm>
        </p:spPr>
        <p:txBody>
          <a:bodyPr>
            <a:normAutofit/>
          </a:bodyPr>
          <a:lstStyle/>
          <a:p>
            <a:r>
              <a:rPr lang="x-none" sz="3200" b="1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Исходи</a:t>
            </a:r>
            <a:endParaRPr lang="en-US" sz="3200" b="1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9552" y="1556792"/>
            <a:ext cx="7848872" cy="4248472"/>
          </a:xfrm>
        </p:spPr>
        <p:txBody>
          <a:bodyPr>
            <a:normAutofit fontScale="70000" lnSpcReduction="20000"/>
          </a:bodyPr>
          <a:lstStyle/>
          <a:p>
            <a:pPr lvl="0" algn="just">
              <a:spcAft>
                <a:spcPts val="600"/>
              </a:spcAft>
              <a:buFont typeface="Wingdings" pitchFamily="2" charset="2"/>
              <a:buChar char="§"/>
            </a:pPr>
            <a:r>
              <a:rPr lang="x-none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err="1" smtClean="0">
                <a:solidFill>
                  <a:schemeClr val="bg2">
                    <a:lumMod val="25000"/>
                  </a:schemeClr>
                </a:solidFill>
              </a:rPr>
              <a:t>развој</a:t>
            </a:r>
            <a:r>
              <a:rPr lang="en-US" smtClean="0">
                <a:solidFill>
                  <a:schemeClr val="bg2">
                    <a:lumMod val="25000"/>
                  </a:schemeClr>
                </a:solidFill>
              </a:rPr>
              <a:t> све</a:t>
            </a:r>
            <a:r>
              <a:rPr lang="sr-Cyrl-RS" smtClean="0">
                <a:solidFill>
                  <a:schemeClr val="bg2">
                    <a:lumMod val="25000"/>
                  </a:schemeClr>
                </a:solidFill>
              </a:rPr>
              <a:t>с</a:t>
            </a:r>
            <a:r>
              <a:rPr lang="en-US" smtClean="0">
                <a:solidFill>
                  <a:schemeClr val="bg2">
                    <a:lumMod val="25000"/>
                  </a:schemeClr>
                </a:solidFill>
              </a:rPr>
              <a:t>ти 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о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припадности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групи</a:t>
            </a:r>
            <a:endParaRPr lang="x-none" smtClean="0">
              <a:solidFill>
                <a:schemeClr val="bg2">
                  <a:lumMod val="25000"/>
                </a:schemeClr>
              </a:solidFill>
            </a:endParaRPr>
          </a:p>
          <a:p>
            <a:pPr lvl="0" algn="just">
              <a:spcAft>
                <a:spcPts val="600"/>
              </a:spcAft>
              <a:buFont typeface="Wingdings" pitchFamily="2" charset="2"/>
              <a:buChar char="§"/>
            </a:pPr>
            <a:r>
              <a:rPr lang="x-none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sr-Cyrl-CS" dirty="0" smtClean="0">
                <a:solidFill>
                  <a:schemeClr val="bg2">
                    <a:lumMod val="25000"/>
                  </a:schemeClr>
                </a:solidFill>
              </a:rPr>
              <a:t>интровертна деца су </a:t>
            </a:r>
            <a:r>
              <a:rPr lang="sr-Cyrl-CS" smtClean="0">
                <a:solidFill>
                  <a:schemeClr val="bg2">
                    <a:lumMod val="25000"/>
                  </a:schemeClr>
                </a:solidFill>
              </a:rPr>
              <a:t>се ослободила кроз покрет и игру</a:t>
            </a:r>
            <a:endParaRPr lang="x-none" smtClean="0">
              <a:solidFill>
                <a:schemeClr val="bg2">
                  <a:lumMod val="25000"/>
                </a:schemeClr>
              </a:solidFill>
            </a:endParaRPr>
          </a:p>
          <a:p>
            <a:pPr lvl="0" algn="l">
              <a:spcAft>
                <a:spcPts val="600"/>
              </a:spcAft>
              <a:buFont typeface="Wingdings" pitchFamily="2" charset="2"/>
              <a:buChar char="§"/>
            </a:pPr>
            <a:r>
              <a:rPr lang="sr-Cyrl-CS" dirty="0" smtClean="0">
                <a:solidFill>
                  <a:schemeClr val="bg2">
                    <a:lumMod val="25000"/>
                  </a:schemeClr>
                </a:solidFill>
              </a:rPr>
              <a:t> импровизација при извођењу </a:t>
            </a:r>
            <a:r>
              <a:rPr lang="sr-Cyrl-CS" smtClean="0">
                <a:solidFill>
                  <a:schemeClr val="bg2">
                    <a:lumMod val="25000"/>
                  </a:schemeClr>
                </a:solidFill>
              </a:rPr>
              <a:t>драмског покрета           </a:t>
            </a:r>
            <a:r>
              <a:rPr lang="sr-Cyrl-CS" dirty="0" smtClean="0">
                <a:solidFill>
                  <a:schemeClr val="bg2">
                    <a:lumMod val="25000"/>
                  </a:schemeClr>
                </a:solidFill>
              </a:rPr>
              <a:t>развој </a:t>
            </a:r>
            <a:r>
              <a:rPr lang="en-US" err="1" smtClean="0">
                <a:solidFill>
                  <a:schemeClr val="bg2">
                    <a:lumMod val="25000"/>
                  </a:schemeClr>
                </a:solidFill>
              </a:rPr>
              <a:t>социјалних</a:t>
            </a:r>
            <a:r>
              <a:rPr lang="en-US" smtClean="0">
                <a:solidFill>
                  <a:schemeClr val="bg2">
                    <a:lumMod val="25000"/>
                  </a:schemeClr>
                </a:solidFill>
              </a:rPr>
              <a:t> вештина</a:t>
            </a:r>
            <a:endParaRPr lang="sr-Cyrl-RS" smtClean="0">
              <a:solidFill>
                <a:schemeClr val="bg2">
                  <a:lumMod val="25000"/>
                </a:schemeClr>
              </a:solidFill>
            </a:endParaRPr>
          </a:p>
          <a:p>
            <a:pPr lvl="0" algn="l">
              <a:spcAft>
                <a:spcPts val="600"/>
              </a:spcAft>
              <a:buFont typeface="Wingdings" pitchFamily="2" charset="2"/>
              <a:buChar char="§"/>
            </a:pPr>
            <a:r>
              <a:rPr lang="sr-Cyrl-RS" smtClean="0">
                <a:solidFill>
                  <a:schemeClr val="bg2">
                    <a:lumMod val="25000"/>
                  </a:schemeClr>
                </a:solidFill>
              </a:rPr>
              <a:t> представа пружа деци пуну активизацију кроз драмску игру и унапређује њихову потребу да се креативно изразе</a:t>
            </a:r>
          </a:p>
          <a:p>
            <a:pPr lvl="0" algn="l">
              <a:spcAft>
                <a:spcPts val="600"/>
              </a:spcAft>
              <a:buFont typeface="Wingdings" pitchFamily="2" charset="2"/>
              <a:buChar char="§"/>
            </a:pPr>
            <a:r>
              <a:rPr lang="sr-Cyrl-RS" smtClean="0">
                <a:solidFill>
                  <a:schemeClr val="bg2">
                    <a:lumMod val="25000"/>
                  </a:schemeClr>
                </a:solidFill>
              </a:rPr>
              <a:t> идеја дела – тежња за слободом до које се долази путем сталног учења, ненаметљиво је постигнута у пуном смислу</a:t>
            </a:r>
          </a:p>
          <a:p>
            <a:pPr algn="l">
              <a:spcAft>
                <a:spcPts val="600"/>
              </a:spcAft>
              <a:buFont typeface="Wingdings" pitchFamily="2" charset="2"/>
              <a:buChar char="§"/>
            </a:pPr>
            <a:r>
              <a:rPr lang="sr-Cyrl-RS" smtClean="0">
                <a:solidFill>
                  <a:schemeClr val="bg2">
                    <a:lumMod val="25000"/>
                  </a:schemeClr>
                </a:solidFill>
              </a:rPr>
              <a:t> истакнута вредности мотивационе силе и снаге воље у савладавању животних изазова</a:t>
            </a:r>
          </a:p>
          <a:p>
            <a:pPr algn="l">
              <a:spcAft>
                <a:spcPts val="600"/>
              </a:spcAft>
              <a:buFont typeface="Wingdings" pitchFamily="2" charset="2"/>
              <a:buChar char="§"/>
            </a:pPr>
            <a:r>
              <a:rPr lang="sr-Cyrl-CS" smtClean="0">
                <a:solidFill>
                  <a:schemeClr val="bg2">
                    <a:lumMod val="25000"/>
                  </a:schemeClr>
                </a:solidFill>
              </a:rPr>
              <a:t> осећај </a:t>
            </a:r>
            <a:r>
              <a:rPr lang="sr-Cyrl-CS" dirty="0" smtClean="0">
                <a:solidFill>
                  <a:schemeClr val="bg2">
                    <a:lumMod val="25000"/>
                  </a:schemeClr>
                </a:solidFill>
              </a:rPr>
              <a:t>личне испуњености, срећно и остварено дете</a:t>
            </a:r>
            <a:endParaRPr lang="en-US" dirty="0" smtClean="0">
              <a:solidFill>
                <a:schemeClr val="bg2">
                  <a:lumMod val="25000"/>
                </a:schemeClr>
              </a:solidFill>
            </a:endParaRPr>
          </a:p>
          <a:p>
            <a:pPr algn="l"/>
            <a:endParaRPr lang="en-US" dirty="0"/>
          </a:p>
        </p:txBody>
      </p:sp>
      <p:sp>
        <p:nvSpPr>
          <p:cNvPr id="4" name="Right Arrow 3"/>
          <p:cNvSpPr/>
          <p:nvPr/>
        </p:nvSpPr>
        <p:spPr>
          <a:xfrm>
            <a:off x="6660232" y="2420888"/>
            <a:ext cx="504056" cy="288032"/>
          </a:xfrm>
          <a:prstGeom prst="rightArrow">
            <a:avLst/>
          </a:prstGeom>
          <a:solidFill>
            <a:schemeClr val="bg2">
              <a:lumMod val="50000"/>
              <a:alpha val="50000"/>
            </a:schemeClr>
          </a:solidFill>
          <a:ln w="15875">
            <a:solidFill>
              <a:schemeClr val="bg2">
                <a:lumMod val="25000"/>
              </a:schemeClr>
            </a:solidFill>
          </a:ln>
          <a:effectLst>
            <a:innerShdw blurRad="12700" dir="16620000">
              <a:prstClr val="black">
                <a:alpha val="31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91264" cy="490066"/>
          </a:xfrm>
        </p:spPr>
        <p:txBody>
          <a:bodyPr>
            <a:normAutofit fontScale="90000"/>
          </a:bodyPr>
          <a:lstStyle/>
          <a:p>
            <a:r>
              <a:rPr lang="x-none" smtClean="0"/>
              <a:t>                                  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x-none" sz="4000" b="1" smtClean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r>
              <a:rPr lang="x-none" sz="4000" b="1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Активности ученика - опис</a:t>
            </a:r>
            <a:endParaRPr lang="en-US" sz="4000" b="1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404664"/>
            <a:ext cx="8208912" cy="1152128"/>
          </a:xfrm>
        </p:spPr>
        <p:txBody>
          <a:bodyPr>
            <a:normAutofit fontScale="90000"/>
          </a:bodyPr>
          <a:lstStyle/>
          <a:p>
            <a:pPr lvl="0"/>
            <a:r>
              <a:rPr lang="x-none" sz="3200" b="1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x-none" sz="3200" b="1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x-none" sz="3200" b="1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x-none" sz="3200" b="1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x-none" sz="3300" b="1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1. Упознавање ученика са делом Ричарда Баха – </a:t>
            </a:r>
            <a:r>
              <a:rPr lang="x-none" sz="3300" b="1" i="1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Галеб Џонатан Ливингстон</a:t>
            </a:r>
            <a:r>
              <a:rPr lang="x-none" b="1" i="1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x-none" b="1" i="1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en-US"/>
              <a:t/>
            </a:r>
            <a:br>
              <a:rPr lang="en-US"/>
            </a:b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7544" y="1412776"/>
            <a:ext cx="8496944" cy="5112568"/>
          </a:xfrm>
        </p:spPr>
        <p:txBody>
          <a:bodyPr/>
          <a:lstStyle/>
          <a:p>
            <a:pPr algn="just">
              <a:spcBef>
                <a:spcPts val="600"/>
              </a:spcBef>
              <a:buFont typeface="Wingdings" pitchFamily="2" charset="2"/>
              <a:buChar char="§"/>
            </a:pPr>
            <a:r>
              <a:rPr lang="sr-Cyrl-RS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x-none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чита</a:t>
            </a:r>
            <a:r>
              <a:rPr lang="sr-Cyrl-RS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њем</a:t>
            </a:r>
            <a:r>
              <a:rPr lang="x-none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 одлом</a:t>
            </a:r>
            <a:r>
              <a:rPr lang="sr-Cyrl-RS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ака</a:t>
            </a:r>
            <a:r>
              <a:rPr lang="x-none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endParaRPr lang="sr-Cyrl-RS" smtClean="0">
              <a:solidFill>
                <a:schemeClr val="bg2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l">
              <a:spcBef>
                <a:spcPts val="600"/>
              </a:spcBef>
              <a:buFont typeface="Wingdings" pitchFamily="2" charset="2"/>
              <a:buChar char="§"/>
            </a:pPr>
            <a:r>
              <a:rPr lang="sr-Cyrl-RS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 в</a:t>
            </a:r>
            <a:r>
              <a:rPr lang="x-none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ође</a:t>
            </a:r>
            <a:r>
              <a:rPr lang="sr-Cyrl-RS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њем</a:t>
            </a:r>
            <a:r>
              <a:rPr lang="x-none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 разговор</a:t>
            </a:r>
            <a:r>
              <a:rPr lang="sr-Cyrl-RS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а</a:t>
            </a:r>
            <a:r>
              <a:rPr lang="x-none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 о поступцима и делима галеба Џонатана  Ливингстона</a:t>
            </a:r>
            <a:endParaRPr lang="sr-Cyrl-RS" smtClean="0">
              <a:solidFill>
                <a:schemeClr val="bg2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ts val="600"/>
              </a:spcBef>
              <a:buFont typeface="Wingdings" pitchFamily="2" charset="2"/>
              <a:buChar char="§"/>
            </a:pPr>
            <a:r>
              <a:rPr lang="sr-Cyrl-RS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 повезивањем </a:t>
            </a:r>
            <a:r>
              <a:rPr lang="x-none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прочитано</a:t>
            </a:r>
            <a:r>
              <a:rPr lang="sr-Cyrl-RS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г</a:t>
            </a:r>
            <a:r>
              <a:rPr lang="x-none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 са личним искуствима</a:t>
            </a:r>
            <a:endParaRPr lang="en-US" b="1">
              <a:solidFill>
                <a:schemeClr val="bg2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C:\Users\User\Desktop\CECA\Pr dobre ucitelj prakse - Galeb\GALEB za konkurs\Slike sa proba Galeba\Izdvojene fotke za prezentac Galeba\1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491880" y="3717032"/>
            <a:ext cx="3672408" cy="275430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91264" cy="850106"/>
          </a:xfrm>
        </p:spPr>
        <p:txBody>
          <a:bodyPr>
            <a:normAutofit/>
          </a:bodyPr>
          <a:lstStyle/>
          <a:p>
            <a:r>
              <a:rPr lang="sr-Cyrl-RS" sz="3200" b="1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x-none" sz="3200" b="1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. У</a:t>
            </a:r>
            <a:r>
              <a:rPr lang="en-US" sz="3200" b="1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чествовање у избору своје „улоге“</a:t>
            </a:r>
            <a:endParaRPr lang="en-US" sz="320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1520" y="1268760"/>
            <a:ext cx="4392488" cy="4608512"/>
          </a:xfrm>
        </p:spPr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x-none" smtClean="0">
                <a:solidFill>
                  <a:schemeClr val="bg2">
                    <a:lumMod val="25000"/>
                  </a:schemeClr>
                </a:solidFill>
              </a:rPr>
              <a:t>    При поставци представе  ученици су се изјашњавали  да ли би волели да изговарају више или мање текста</a:t>
            </a:r>
            <a:r>
              <a:rPr lang="sr-Cyrl-RS" smtClean="0">
                <a:solidFill>
                  <a:schemeClr val="bg2">
                    <a:lumMod val="25000"/>
                  </a:schemeClr>
                </a:solidFill>
              </a:rPr>
              <a:t> и колико драмског кретања да имају на сцени.</a:t>
            </a:r>
            <a:endParaRPr lang="x-none" smtClean="0">
              <a:solidFill>
                <a:schemeClr val="bg2">
                  <a:lumMod val="25000"/>
                </a:schemeClr>
              </a:solidFill>
            </a:endParaRPr>
          </a:p>
          <a:p>
            <a:pPr>
              <a:buNone/>
            </a:pPr>
            <a:endParaRPr lang="x-none" smtClean="0">
              <a:solidFill>
                <a:schemeClr val="bg2">
                  <a:lumMod val="25000"/>
                </a:schemeClr>
              </a:solidFill>
            </a:endParaRPr>
          </a:p>
          <a:p>
            <a:pPr algn="just">
              <a:buNone/>
            </a:pPr>
            <a:r>
              <a:rPr lang="x-none" smtClean="0">
                <a:solidFill>
                  <a:schemeClr val="bg2">
                    <a:lumMod val="25000"/>
                  </a:schemeClr>
                </a:solidFill>
              </a:rPr>
              <a:t>    У  највећем делу они су остварили оно што су замислили.</a:t>
            </a:r>
            <a:endParaRPr lang="en-US" dirty="0" smtClean="0">
              <a:solidFill>
                <a:schemeClr val="bg2">
                  <a:lumMod val="25000"/>
                </a:schemeClr>
              </a:solidFill>
            </a:endParaRPr>
          </a:p>
          <a:p>
            <a:pPr algn="just">
              <a:buNone/>
            </a:pPr>
            <a:endParaRPr lang="en-US" dirty="0"/>
          </a:p>
        </p:txBody>
      </p:sp>
      <p:pic>
        <p:nvPicPr>
          <p:cNvPr id="5122" name="Picture 2" descr="C:\Users\User\Desktop\CECA\Pr dobre ucitelj prakse - Galeb\GALEB za konkurs\Slike sa proba Galeba\Izdvojene fotke za prezentac Galeba\4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860032" y="1412776"/>
            <a:ext cx="4038292" cy="41764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1613</TotalTime>
  <Words>405</Words>
  <Application>Microsoft Office PowerPoint</Application>
  <PresentationFormat>On-screen Show (4:3)</PresentationFormat>
  <Paragraphs>69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    Назив рада:  представа Галеб Џонатан Ливингстон   </vt:lpstr>
      <vt:lpstr>Категорија: ваннаставне активности  Разред: I – IV   </vt:lpstr>
      <vt:lpstr>  Методе рада: драмска метода  Облици рада: фронтални, групни, индивидуални, у пару  </vt:lpstr>
      <vt:lpstr>Приказ сценарија кроз активности ученика:</vt:lpstr>
      <vt:lpstr>Продукти:</vt:lpstr>
      <vt:lpstr>Исходи</vt:lpstr>
      <vt:lpstr>                                  </vt:lpstr>
      <vt:lpstr>  1. Упознавање ученика са делом Ричарда Баха – Галеб Џонатан Ливингстон  </vt:lpstr>
      <vt:lpstr>2. Учествовање у избору своје „улоге“</vt:lpstr>
      <vt:lpstr> 3. Учествовање у осмишљавању драмских покрета  </vt:lpstr>
      <vt:lpstr>    4. Извођење драмских покрета, игре, плеса </vt:lpstr>
      <vt:lpstr>5. Оригами техника и развој мануелних вештина</vt:lpstr>
      <vt:lpstr> 6. Извођење представе </vt:lpstr>
      <vt:lpstr>Признања која нас мотивишу да радимо даље :</vt:lpstr>
      <vt:lpstr>Подрав из ОШ Скадарлија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Назив рада:  представа Галеб Џонатан Ливингстон</dc:title>
  <dc:creator>User</dc:creator>
  <cp:lastModifiedBy>Sumadinac</cp:lastModifiedBy>
  <cp:revision>97</cp:revision>
  <dcterms:created xsi:type="dcterms:W3CDTF">2012-04-29T02:07:12Z</dcterms:created>
  <dcterms:modified xsi:type="dcterms:W3CDTF">2013-06-18T14:25:44Z</dcterms:modified>
</cp:coreProperties>
</file>