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361D-BFEB-46A8-9F78-9A64E4CAD7FA}" type="datetimeFigureOut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7C051-5010-4DA8-B097-313C1D1CA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7CF0-47B2-4533-AD0D-31959CF19FD3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A64B3-5C47-46F0-A672-3E6958FE2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4F40A-B5E4-4070-BC00-F7BAAC2055A0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F744F-8B31-4958-A1E2-999C4C47B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CC4DF7B-6456-474A-9989-7AB15AD2D5DE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25EE4CE-7E68-4D85-B7FF-A1A611CA5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D1CFB-F08F-4CBE-87C0-6A73C75201F2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6BF3-CB4A-40B6-B52A-6A85DBA72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9609-3F1B-4765-AE5E-E39930771447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80A5B-0D99-4301-909E-6DF7C667B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0C1F-4351-4D0E-986F-C3991C98DA79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4988-1DCC-41AD-B17A-AFA89362D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F4A682-3415-4CD2-A0BD-987ADA7D1935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D7A6B01-E5BA-4614-819E-778B9927C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B1100-A819-4014-A65F-C024F6B55A7C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9E97-6474-40B1-897B-F702D7E7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B837C98-D0A1-4B6D-BC95-0BFD69209BC1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067E14-930A-4C83-A507-EA66463FC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5698A3-A90A-43EA-A9E3-B2F312ECCF00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3FB2D0B-A375-4417-90AD-FA68D6530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1260568-B245-4B28-BE88-A2B51240D753}" type="datetime1">
              <a:rPr lang="en-US"/>
              <a:pPr>
                <a:defRPr/>
              </a:pPr>
              <a:t>7/3/2013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2006 www.brainybetty.com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8629D1D-CD5B-47E2-8EDD-50D32BC6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07" r:id="rId4"/>
    <p:sldLayoutId id="2147484108" r:id="rId5"/>
    <p:sldLayoutId id="2147484115" r:id="rId6"/>
    <p:sldLayoutId id="2147484109" r:id="rId7"/>
    <p:sldLayoutId id="2147484116" r:id="rId8"/>
    <p:sldLayoutId id="2147484117" r:id="rId9"/>
    <p:sldLayoutId id="2147484110" r:id="rId10"/>
    <p:sldLayoutId id="21474841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2355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8AFB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2B8D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6172200" cy="205359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Назив рад</a:t>
            </a:r>
            <a:r>
              <a:rPr lang="en-U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6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Деца су украс света</a:t>
            </a:r>
            <a:r>
              <a:rPr lang="sr-Latn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20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приредба за крај школске године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286000" y="3581400"/>
            <a:ext cx="6172200" cy="1371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r-Cyrl-CS" sz="2800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Аутори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r-Cyrl-C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Милунка Никитовић Бркић,</a:t>
            </a:r>
            <a:r>
              <a:rPr lang="sr-Cyrl-CS" sz="1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наставник</a:t>
            </a:r>
            <a:r>
              <a:rPr lang="sr-Cyrl-C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Cyrl-CS" sz="1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разредне наставе</a:t>
            </a:r>
            <a:endParaRPr lang="sr-Latn-CS" sz="16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r-Cyrl-C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Драгана Вучен,</a:t>
            </a:r>
            <a:r>
              <a:rPr lang="sr-Cyrl-CS" sz="1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професор</a:t>
            </a:r>
            <a:r>
              <a:rPr lang="sr-Cyrl-C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Cyrl-CS" sz="16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разредне наставе</a:t>
            </a:r>
            <a:endParaRPr lang="sr-Latn-CS" sz="16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sr-Cyrl-CS" sz="2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ОШ “Младост” Нови Београд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10244" name="Picture 3" descr="Untitled-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86600" y="228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371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У Новом Саду свануло вече! </a:t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>Ма шта ми рече,ма шта ми рече !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17411" name="Content Placeholder 3" descr="IVA_2740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/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/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/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/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/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r-Cyrl-CS" dirty="0" smtClean="0">
                <a:solidFill>
                  <a:srgbClr val="002060"/>
                </a:solidFill>
              </a:rPr>
              <a:t> Направили смо малу изложбу мама,а за татино око .</a:t>
            </a:r>
            <a:r>
              <a:rPr lang="sr-Cyrl-CS" dirty="0" smtClean="0"/>
              <a:t> </a:t>
            </a:r>
            <a:r>
              <a:rPr lang="sr-Cyrl-CS" dirty="0" smtClean="0">
                <a:solidFill>
                  <a:srgbClr val="002060"/>
                </a:solidFill>
              </a:rPr>
              <a:t>Па хајде да видимо .Каква је прва мама ?</a:t>
            </a:r>
            <a:endParaRPr lang="en-US" dirty="0"/>
          </a:p>
        </p:txBody>
      </p:sp>
      <p:pic>
        <p:nvPicPr>
          <p:cNvPr id="18435" name="Picture 6" descr="IVA_277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24000"/>
            <a:ext cx="75438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ontent Placeholder 6"/>
          <p:cNvSpPr>
            <a:spLocks noGrp="1"/>
          </p:cNvSpPr>
          <p:nvPr>
            <p:ph sz="quarter" idx="1"/>
          </p:nvPr>
        </p:nvSpPr>
        <p:spPr>
          <a:xfrm>
            <a:off x="1143000" y="2133600"/>
            <a:ext cx="67818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10668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59" name="Content Placeholder 3" descr="IVA_276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381000"/>
            <a:ext cx="3903663" cy="2590800"/>
          </a:xfrm>
        </p:spPr>
      </p:pic>
      <p:pic>
        <p:nvPicPr>
          <p:cNvPr id="19460" name="Picture 4" descr="IVA_276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3352800"/>
            <a:ext cx="39004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191000" y="4572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Прва мама личи на војника,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неког џина,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часу гимнастике: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држи руке водоравно,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састављених је пета,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мундиру ко тепсије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 дугмета.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Чини се тако љута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sr-Cyrl-CS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као да је тек истукла сина. </a:t>
            </a:r>
            <a: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4267200" y="3276600"/>
            <a:ext cx="4572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>
                <a:latin typeface="Times New Roman" pitchFamily="18" charset="0"/>
              </a:rPr>
              <a:t>Друга мама је права дама: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У ушима два колута,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На руке није заборавила да метне 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Три брезлетне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и два сата,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и прстење од злата,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ешарпа шарена као у пловке,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а шешир висок</a:t>
            </a:r>
            <a:endParaRPr lang="en-US" sz="800"/>
          </a:p>
          <a:p>
            <a:pPr eaLnBrk="0" hangingPunct="0"/>
            <a:r>
              <a:rPr lang="sr-Cyrl-CS">
                <a:latin typeface="Times New Roman" pitchFamily="18" charset="0"/>
              </a:rPr>
              <a:t>не пролази кроз врата.</a:t>
            </a:r>
            <a:endParaRPr lang="sr-Cyrl-CS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Пета мама као у дечјој причи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на Палчицу личи,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ноге јој и руке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мајушне као у лутке,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сукњица кратка,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у коси лептир машна,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само кишобран носи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дебљи од стабла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и ташну огромну 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r-Cyrl-CS" dirty="0" smtClean="0">
                <a:latin typeface="Times New Roman"/>
                <a:ea typeface="Calibri"/>
                <a:cs typeface="Times New Roman"/>
              </a:rPr>
              <a:t>као школска табла.</a:t>
            </a:r>
            <a:endParaRPr lang="en-US" sz="2000" dirty="0" smtClean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20484" name="Picture 3" descr="IVA_276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838200"/>
            <a:ext cx="35052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Децо,знате ли како смо дошли на свет?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1507" name="Content Placeholder 3" descr="IVA_2737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7467600" cy="2087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sr-Cyrl-CS" sz="2700" cap="none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Ако је рода донела мене</a:t>
            </a:r>
            <a:r>
              <a:rPr lang="en-US" sz="1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sr-Cyrl-CS" sz="2700" cap="none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и мога малог брата,</a:t>
            </a:r>
            <a:r>
              <a:rPr lang="en-US" sz="1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sr-Cyrl-CS" sz="2700" cap="none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 шта је онда радила мама,</a:t>
            </a:r>
            <a:r>
              <a:rPr lang="en-US" sz="1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sz="1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sr-Cyrl-CS" sz="2700" cap="none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>а шта је радио тата?</a:t>
            </a:r>
            <a:r>
              <a:rPr lang="sr-Cyrl-CS" sz="4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sr-Cyrl-CS" sz="4000" cap="none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lang="en-US" sz="2700" cap="none" smtClean="0">
              <a:ea typeface="Calibri" pitchFamily="34" charset="0"/>
              <a:cs typeface="Arial" pitchFamily="34" charset="0"/>
            </a:endParaRPr>
          </a:p>
        </p:txBody>
      </p:sp>
      <p:pic>
        <p:nvPicPr>
          <p:cNvPr id="22531" name="Picture 2" descr="D:\Skola\SKOLA\ZAVRSNA PRIREDBA PRVI RAZRED\IVA_28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457200"/>
            <a:ext cx="4229100" cy="2808288"/>
          </a:xfrm>
          <a:noFill/>
        </p:spPr>
      </p:pic>
      <p:pic>
        <p:nvPicPr>
          <p:cNvPr id="22532" name="Picture 4" descr="D:\Skola\SKOLA\ZAVRSNA PRIREDBA PRVI RAZRED\IVA_28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6850" y="3429000"/>
            <a:ext cx="39941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267200" y="37338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700">
                <a:latin typeface="Times New Roman" pitchFamily="18" charset="0"/>
              </a:rPr>
              <a:t>Ма нисмо бре ми пали с Марса.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То се са здравим разумом коси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 децу не доносе роде...</a:t>
            </a:r>
            <a:endParaRPr lang="en-US" sz="2700"/>
          </a:p>
          <a:p>
            <a:pPr eaLnBrk="0" hangingPunct="0"/>
            <a:r>
              <a:rPr lang="sr-Cyrl-CS" sz="2700" b="1">
                <a:latin typeface="Times New Roman" pitchFamily="18" charset="0"/>
              </a:rPr>
              <a:t>Децу љубав доноси!</a:t>
            </a:r>
            <a:endParaRPr lang="sr-Cyrl-CS" sz="2700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sr-Cyrl-CS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CS" dirty="0" smtClean="0"/>
              <a:t> </a:t>
            </a:r>
            <a:r>
              <a:rPr lang="sr-Cyrl-CS" dirty="0" smtClean="0">
                <a:solidFill>
                  <a:srgbClr val="002060"/>
                </a:solidFill>
              </a:rPr>
              <a:t>Ми смо донели један врло важан закон</a:t>
            </a:r>
            <a:r>
              <a:rPr lang="sr-Latn-CS" dirty="0" smtClean="0">
                <a:solidFill>
                  <a:srgbClr val="002060"/>
                </a:solidFill>
              </a:rPr>
              <a:t>!</a:t>
            </a:r>
            <a:br>
              <a:rPr lang="sr-Latn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>Ево о чему се ради.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3555" name="Picture 2" descr="D:\Skola\SKOLA\ZAVRSNA PRIREDBA PRVI RAZRED\IVA_28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295400"/>
            <a:ext cx="3236913" cy="4873625"/>
          </a:xfrm>
          <a:noFill/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962400" y="17526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700">
                <a:latin typeface="Times New Roman" pitchFamily="18" charset="0"/>
              </a:rPr>
              <a:t>Донели смо закон чврст као тврђава.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Ма нико не сме да каже деци да су рђава.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И молимо вас да се поштује ова наша воља,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јер сва су деца добра, само су нека мало боља.</a:t>
            </a:r>
            <a:endParaRPr lang="sr-Cyrl-CS" sz="27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79" name="Content Placeholder 3" descr="IVA_2819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04800"/>
            <a:ext cx="3236913" cy="4873625"/>
          </a:xfrm>
        </p:spPr>
      </p:pic>
      <p:pic>
        <p:nvPicPr>
          <p:cNvPr id="24580" name="Picture 4" descr="IVA_283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86200" y="381000"/>
            <a:ext cx="44196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1"/>
          <p:cNvSpPr>
            <a:spLocks noChangeArrowheads="1"/>
          </p:cNvSpPr>
          <p:nvPr/>
        </p:nvSpPr>
        <p:spPr bwMode="auto">
          <a:xfrm rot="10800000" flipV="1">
            <a:off x="4114800" y="3870325"/>
            <a:ext cx="3962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CS" sz="2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 није дете</a:t>
            </a:r>
            <a:endParaRPr lang="en-US" sz="27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sr-Cyrl-CS" sz="2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играчка за стрине и тете.</a:t>
            </a:r>
            <a:endParaRPr lang="en-US" sz="27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sr-Cyrl-CS" sz="2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 је дете </a:t>
            </a:r>
            <a:endParaRPr lang="en-US" sz="27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sr-Cyrl-CS" sz="27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га волите и разумете.</a:t>
            </a:r>
            <a:endParaRPr lang="sr-Cyrl-CS" sz="27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>
                <a:solidFill>
                  <a:srgbClr val="002060"/>
                </a:solidFill>
              </a:rPr>
              <a:t>А сада,доживљаји из школе.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5603" name="Picture 2" descr="D:\Skola\SKOLA\ZAVRSNA PRIREDBA PRVI RAZRED\IVA_284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143000"/>
            <a:ext cx="3236913" cy="4873625"/>
          </a:xfrm>
          <a:noFill/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4191000" y="17526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700">
                <a:latin typeface="Times New Roman" pitchFamily="18" charset="0"/>
              </a:rPr>
              <a:t>Мој друг Миша једну ствар тешко схвата,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његове задатке не уме да реши ни његов тата.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Објашњење морамо рећи нешто тише </a:t>
            </a:r>
            <a:r>
              <a:rPr lang="sr-Cyrl-CS" sz="2700"/>
              <a:t>–</a:t>
            </a:r>
            <a:r>
              <a:rPr lang="sr-Cyrl-CS" sz="2700">
                <a:latin typeface="Times New Roman" pitchFamily="18" charset="0"/>
              </a:rPr>
              <a:t> </a:t>
            </a:r>
            <a:endParaRPr lang="en-US" sz="2700"/>
          </a:p>
          <a:p>
            <a:pPr eaLnBrk="0" hangingPunct="0"/>
            <a:r>
              <a:rPr lang="sr-Cyrl-CS" sz="2700">
                <a:latin typeface="Times New Roman" pitchFamily="18" charset="0"/>
              </a:rPr>
              <a:t>Тата је био слабији ђак од Мише.</a:t>
            </a:r>
            <a:endParaRPr lang="sr-Cyrl-CS" sz="27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6627" name="Picture 2" descr="D:\Skola\SKOLA\ZAVRSNA PRIREDBA PRVI RAZRED\IVA_28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228600"/>
            <a:ext cx="3900488" cy="2590800"/>
          </a:xfrm>
          <a:noFill/>
        </p:spPr>
      </p:pic>
      <p:pic>
        <p:nvPicPr>
          <p:cNvPr id="26628" name="Picture 4" descr="D:\Skola\SKOLA\ZAVRSNA PRIREDBA PRVI RAZRED\IVA_28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048000"/>
            <a:ext cx="23383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4572000" y="762000"/>
            <a:ext cx="47244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r-Cyrl-CS" sz="2400">
                <a:latin typeface="Times New Roman" pitchFamily="18" charset="0"/>
              </a:rPr>
              <a:t>Да вас нешто питам.</a:t>
            </a:r>
          </a:p>
          <a:p>
            <a:pPr eaLnBrk="0" hangingPunct="0"/>
            <a:r>
              <a:rPr lang="sr-Cyrl-CS" sz="2400">
                <a:latin typeface="Times New Roman" pitchFamily="18" charset="0"/>
              </a:rPr>
              <a:t>Да ли ђак сме да се плаши?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Сме,ако има од чега.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Да ли ђак сме да плаче?</a:t>
            </a:r>
            <a:endParaRPr lang="sr-Cyrl-C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Сме,ако уме да престане.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Да ли ђак мора да буде храбар?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Не мора,ако није.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Да ли ђак сме да се туче?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Не сме,ако не мора.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Да ли ђак мора да буде одличан ?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Може,али не мора.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Да ли ђак мора све да зна?</a:t>
            </a:r>
            <a:endParaRPr lang="en-US" sz="2400"/>
          </a:p>
          <a:p>
            <a:pPr eaLnBrk="0" hangingPunct="0"/>
            <a:r>
              <a:rPr lang="sr-Cyrl-CS" sz="2400">
                <a:latin typeface="Times New Roman" pitchFamily="18" charset="0"/>
              </a:rPr>
              <a:t>Мора,али не може.</a:t>
            </a:r>
            <a:endParaRPr lang="en-US" sz="24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sr-Cyrl-CS" sz="4400" b="1" dirty="0" smtClean="0">
                <a:solidFill>
                  <a:schemeClr val="accent1"/>
                </a:solidFill>
              </a:rPr>
              <a:t>Деца су украс света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924800" cy="4873625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Прикупљање текстова и одабир прикладних садржаја за приредбу</a:t>
            </a:r>
          </a:p>
          <a:p>
            <a:pPr>
              <a:buFont typeface="Wingdings" pitchFamily="2" charset="2"/>
              <a:buNone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Осмишљавање редоследа и рад на повезивању садржаја</a:t>
            </a:r>
          </a:p>
          <a:p>
            <a:pPr>
              <a:buFont typeface="Wingdings" pitchFamily="2" charset="2"/>
              <a:buNone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Писање синопсиса – радног</a:t>
            </a:r>
          </a:p>
          <a:p>
            <a:pPr>
              <a:buFont typeface="Wingdings" pitchFamily="2" charset="2"/>
              <a:buNone/>
              <a:defRPr/>
            </a:pP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endParaRPr lang="sr-Cyrl-C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867400" y="4038600"/>
          <a:ext cx="1066800" cy="933450"/>
        </p:xfrm>
        <a:graphic>
          <a:graphicData uri="http://schemas.openxmlformats.org/presentationml/2006/ole">
            <p:oleObj spid="_x0000_s1026" name="Document" showAsIcon="1" r:id="rId3" imgW="914400" imgH="800280" progId="Word.Document.8">
              <p:embed/>
            </p:oleObj>
          </a:graphicData>
        </a:graphic>
      </p:graphicFrame>
      <p:sp>
        <p:nvSpPr>
          <p:cNvPr id="1029" name="AutoShape 10"/>
          <p:cNvSpPr>
            <a:spLocks noChangeArrowheads="1"/>
          </p:cNvSpPr>
          <p:nvPr/>
        </p:nvSpPr>
        <p:spPr bwMode="auto">
          <a:xfrm>
            <a:off x="7315200" y="4419600"/>
            <a:ext cx="1447800" cy="914400"/>
          </a:xfrm>
          <a:prstGeom prst="wedgeRoundRectCallout">
            <a:avLst>
              <a:gd name="adj1" fmla="val -77421"/>
              <a:gd name="adj2" fmla="val -40153"/>
              <a:gd name="adj3" fmla="val 16667"/>
            </a:avLst>
          </a:prstGeom>
          <a:solidFill>
            <a:srgbClr val="FFFF99">
              <a:alpha val="63136"/>
            </a:srgbClr>
          </a:solidFill>
          <a:ln w="9525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sr-Cyrl-CS" sz="1200">
                <a:latin typeface="Verdana" pitchFamily="34" charset="0"/>
              </a:rPr>
              <a:t>Приказ приредбе у </a:t>
            </a:r>
            <a:r>
              <a:rPr lang="sr-Latn-CS" sz="1200">
                <a:latin typeface="Verdana" pitchFamily="34" charset="0"/>
              </a:rPr>
              <a:t>Word </a:t>
            </a:r>
            <a:r>
              <a:rPr lang="sr-Cyrl-CS" sz="1200">
                <a:latin typeface="Verdana" pitchFamily="34" charset="0"/>
              </a:rPr>
              <a:t>документу!</a:t>
            </a:r>
            <a:endParaRPr lang="en-US" sz="1200">
              <a:latin typeface="Verdan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265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ДЕЦА СУ УКРАС СВЕТА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7651" name="Content Placeholder 3" descr="IVA_2716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19400"/>
            <a:ext cx="6705600" cy="4038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sz="2700" dirty="0" smtClean="0">
                <a:solidFill>
                  <a:srgbClr val="002060"/>
                </a:solidFill>
              </a:rPr>
              <a:t>А шта ћемо за крај?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Поздрав!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Пољубац!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Здравицу!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 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Здрави нам били и весели,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нек су вам рујне зоре и дани бели – 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драго нам је да смо се срели.</a:t>
            </a:r>
            <a:r>
              <a:rPr lang="en-US" sz="2700" dirty="0" smtClean="0">
                <a:solidFill>
                  <a:srgbClr val="002060"/>
                </a:solidFill>
              </a:rPr>
              <a:t/>
            </a:r>
            <a:br>
              <a:rPr lang="en-US" sz="2700" dirty="0" smtClean="0">
                <a:solidFill>
                  <a:srgbClr val="002060"/>
                </a:solidFill>
              </a:rPr>
            </a:br>
            <a:r>
              <a:rPr lang="sr-Cyrl-CS" sz="2700" dirty="0" smtClean="0">
                <a:solidFill>
                  <a:srgbClr val="002060"/>
                </a:solidFill>
              </a:rPr>
              <a:t>Здрави нам били и весели!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8675" name="Content Placeholder 3" descr="IVA_283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304800"/>
            <a:ext cx="3668713" cy="2436813"/>
          </a:xfrm>
        </p:spPr>
      </p:pic>
      <p:pic>
        <p:nvPicPr>
          <p:cNvPr id="28676" name="Picture 4" descr="IVA_284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3048000"/>
            <a:ext cx="2278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IVA_284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05313" y="304800"/>
            <a:ext cx="36718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Родитељи и гости на нашој приредби.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9699" name="Content Placeholder 4" descr="IVA_2855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Након приредбе дружење ...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0723" name="Content Placeholder 4" descr="IVA_2862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ОВО СМО МИ!               I 4         2009/2010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31747" name="Content Placeholder 3" descr="IVA_268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sr-Cyrl-CS" sz="2800" dirty="0" smtClean="0">
                <a:solidFill>
                  <a:srgbClr val="B83D68">
                    <a:lumMod val="75000"/>
                  </a:srgbClr>
                </a:solidFill>
              </a:rPr>
              <a:t>Анализа успешности изведене приредбе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dirty="0"/>
          </a:p>
        </p:txBody>
      </p:sp>
      <p:pic>
        <p:nvPicPr>
          <p:cNvPr id="32771" name="Picture 1" descr="D:\Skola\SKOLA\ZAVRSNA PRIREDBA PRVI RAZRED\IVA_28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36588" y="1600200"/>
            <a:ext cx="7337425" cy="4873625"/>
          </a:xfr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172200" cy="2053590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Драгана Вучен</a:t>
            </a:r>
            <a:r>
              <a:rPr lang="en-U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/>
            </a:r>
            <a:br>
              <a:rPr lang="en-U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</a:br>
            <a: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pitchFamily="34" charset="0"/>
              </a:rPr>
              <a:t>ОШ “Младост” </a:t>
            </a:r>
            <a:b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pitchFamily="34" charset="0"/>
              </a:rPr>
              <a:t>Нови Београд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133600" y="3581400"/>
            <a:ext cx="5562600" cy="1371600"/>
          </a:xfrm>
        </p:spPr>
        <p:txBody>
          <a:bodyPr/>
          <a:lstStyle/>
          <a:p>
            <a:pPr algn="ctr">
              <a:defRPr/>
            </a:pPr>
            <a: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pitchFamily="34" charset="0"/>
              </a:rPr>
              <a:t/>
            </a:r>
            <a:b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cs typeface="Arial" pitchFamily="34" charset="0"/>
              </a:rPr>
            </a:br>
            <a: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/>
            </a:r>
            <a:b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</a:br>
            <a: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  <a:t>контакт:</a:t>
            </a:r>
            <a:br>
              <a:rPr lang="sr-Cyrl-CS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Arial" pitchFamily="34" charset="0"/>
              </a:rPr>
            </a:br>
            <a:r>
              <a:rPr lang="sr-Latn-C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  <a:cs typeface="Arial" pitchFamily="34" charset="0"/>
              </a:rPr>
              <a:t>dvucen</a:t>
            </a:r>
            <a:r>
              <a:rPr lang="en-U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  <a:cs typeface="Arial" pitchFamily="34" charset="0"/>
              </a:rPr>
              <a:t>@</a:t>
            </a:r>
            <a:r>
              <a:rPr lang="sr-Latn-C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  <a:cs typeface="Arial" pitchFamily="34" charset="0"/>
              </a:rPr>
              <a:t>gmail</a:t>
            </a:r>
            <a:r>
              <a:rPr lang="en-U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  <a:cs typeface="Arial" pitchFamily="34" charset="0"/>
              </a:rPr>
              <a:t>.com</a:t>
            </a:r>
            <a:br>
              <a:rPr lang="en-US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Segoe Script" pitchFamily="34" charset="0"/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7467600" cy="5029200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Читање текстова и подела према афинитетима и могућностима деце</a:t>
            </a:r>
          </a:p>
          <a:p>
            <a:pPr>
              <a:buFont typeface="Wingdings" pitchFamily="2" charset="2"/>
              <a:buNone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Дефинитивна подела текста</a:t>
            </a:r>
          </a:p>
          <a:p>
            <a:pPr>
              <a:buFont typeface="Wingdings" pitchFamily="2" charset="2"/>
              <a:buChar char="v"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Појединачне пробе</a:t>
            </a:r>
          </a:p>
          <a:p>
            <a:pPr>
              <a:buFont typeface="Wingdings" pitchFamily="2" charset="2"/>
              <a:buChar char="v"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Заједничке пробе,повезивање у целину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7467600" cy="5026025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Анализа,корекције</a:t>
            </a:r>
          </a:p>
          <a:p>
            <a:pPr>
              <a:buFont typeface="Wingdings" pitchFamily="2" charset="2"/>
              <a:buNone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Пробе</a:t>
            </a:r>
          </a:p>
          <a:p>
            <a:pPr>
              <a:buFont typeface="Wingdings" pitchFamily="2" charset="2"/>
              <a:buNone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Генерална проба</a:t>
            </a:r>
          </a:p>
          <a:p>
            <a:pPr>
              <a:buFont typeface="Wingdings" pitchFamily="2" charset="2"/>
              <a:buNone/>
              <a:defRPr/>
            </a:pPr>
            <a:endParaRPr lang="sr-Cyrl-C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r-Cyrl-CS" sz="3200" dirty="0" smtClean="0">
                <a:solidFill>
                  <a:schemeClr val="accent1">
                    <a:lumMod val="75000"/>
                  </a:schemeClr>
                </a:solidFill>
              </a:rPr>
              <a:t>Извођење приредбе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685800"/>
          </a:xfrm>
        </p:spPr>
        <p:txBody>
          <a:bodyPr/>
          <a:lstStyle/>
          <a:p>
            <a:pPr>
              <a:defRPr/>
            </a:pPr>
            <a:r>
              <a:rPr lang="sr-Cyrl-CS" dirty="0" smtClean="0">
                <a:solidFill>
                  <a:srgbClr val="002060"/>
                </a:solidFill>
              </a:rPr>
              <a:t>Позивница за приредбу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5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1628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61963" y="1160463"/>
          <a:ext cx="7373937" cy="4984750"/>
        </p:xfrm>
        <a:graphic>
          <a:graphicData uri="http://schemas.openxmlformats.org/presentationml/2006/ole">
            <p:oleObj spid="_x0000_s2050" name="Document" r:id="rId3" imgW="8215194" imgH="5568796" progId="Word.Document.8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762000"/>
            <a:ext cx="5715000" cy="1894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3600" cap="none" spc="50" dirty="0" smtClean="0">
                <a:ln w="11430"/>
                <a:gradFill>
                  <a:gsLst>
                    <a:gs pos="25000">
                      <a:srgbClr val="9B2D1F">
                        <a:satMod val="155000"/>
                      </a:srgbClr>
                    </a:gs>
                    <a:gs pos="100000">
                      <a:srgbClr val="9B2D1F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524000"/>
            <a:ext cx="6477000" cy="3124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sz="72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Деца су украс света</a:t>
            </a:r>
            <a:r>
              <a:rPr lang="sr-Latn-CS" sz="72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7200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32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приредба за крај школске године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r-Cyrl-CS" sz="2600" cap="none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АПЛАУЗ – РОДИТЕЉИ УЛАЗЕ У УЧИОНИЦУ И ЗАУЗИМАЈУ СВОЈА МЕСТА</a:t>
            </a:r>
            <a:endParaRPr lang="en-US" sz="2400" cap="none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39" name="Content Placeholder 3" descr="IVA_2701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АУ,ШТО ЈЕ ШКОЛА ЗГОДНА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363" name="Content Placeholder 9" descr="IVA_271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2288" y="16002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3414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CS" dirty="0" smtClean="0">
                <a:solidFill>
                  <a:srgbClr val="002060"/>
                </a:solidFill>
              </a:rPr>
              <a:t>Имамо ли нешто за тате и маме ?</a:t>
            </a:r>
            <a:br>
              <a:rPr lang="sr-Cyrl-CS" dirty="0" smtClean="0">
                <a:solidFill>
                  <a:srgbClr val="002060"/>
                </a:solidFill>
              </a:rPr>
            </a:br>
            <a:r>
              <a:rPr lang="sr-Cyrl-CS" dirty="0" smtClean="0">
                <a:solidFill>
                  <a:srgbClr val="002060"/>
                </a:solidFill>
              </a:rPr>
              <a:t>Имамо 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r-Cyrl-CS" dirty="0" smtClean="0">
                <a:solidFill>
                  <a:srgbClr val="002060"/>
                </a:solidFill>
              </a:rPr>
              <a:t>Крило, длан и раме !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387" name="Content Placeholder 3" descr="IVA_280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828800"/>
            <a:ext cx="7337425" cy="487362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1">
      <a:dk1>
        <a:sysClr val="windowText" lastClr="000000"/>
      </a:dk1>
      <a:lt1>
        <a:sysClr val="window" lastClr="FFFFFF"/>
      </a:lt1>
      <a:dk2>
        <a:srgbClr val="F0D7EB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F0D7EB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</TotalTime>
  <Words>441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Century Schoolbook</vt:lpstr>
      <vt:lpstr>Wingdings</vt:lpstr>
      <vt:lpstr>Wingdings 2</vt:lpstr>
      <vt:lpstr>Calibri</vt:lpstr>
      <vt:lpstr>Verdana</vt:lpstr>
      <vt:lpstr>Times New Roman</vt:lpstr>
      <vt:lpstr>Oriel</vt:lpstr>
      <vt:lpstr>Microsoft Office Word 97 - 2003 Document</vt:lpstr>
      <vt:lpstr>Назив радa Деца су украс света приредба за крај школске године</vt:lpstr>
      <vt:lpstr>Деца су украс света</vt:lpstr>
      <vt:lpstr>Slide 3</vt:lpstr>
      <vt:lpstr>Slide 4</vt:lpstr>
      <vt:lpstr>Позивница за приредбу</vt:lpstr>
      <vt:lpstr> </vt:lpstr>
      <vt:lpstr>АПЛАУЗ – РОДИТЕЉИ УЛАЗЕ У УЧИОНИЦУ И ЗАУЗИМАЈУ СВОЈА МЕСТА</vt:lpstr>
      <vt:lpstr>АУ,ШТО ЈЕ ШКОЛА ЗГОДНА </vt:lpstr>
      <vt:lpstr>Имамо ли нешто за тате и маме ? Имамо ! Крило, длан и раме !</vt:lpstr>
      <vt:lpstr>У Новом Саду свануло вече!  Ма шта ми рече,ма шта ми рече ! </vt:lpstr>
      <vt:lpstr>        Направили смо малу изложбу мама,а за татино око . Па хајде да видимо .Каква је прва мама ?</vt:lpstr>
      <vt:lpstr>Slide 12</vt:lpstr>
      <vt:lpstr>Slide 13</vt:lpstr>
      <vt:lpstr>Децо,знате ли како смо дошли на свет? </vt:lpstr>
      <vt:lpstr>Ако је рода донела мене  и мога малог брата,  шта је онда радила мама, а шта је радио тата? </vt:lpstr>
      <vt:lpstr>    Ми смо донели један врло важан закон! Ево о чему се ради.</vt:lpstr>
      <vt:lpstr>Slide 17</vt:lpstr>
      <vt:lpstr>А сада,доживљаји из школе. </vt:lpstr>
      <vt:lpstr>Slide 19</vt:lpstr>
      <vt:lpstr>ДЕЦА СУ УКРАС СВЕТА  </vt:lpstr>
      <vt:lpstr>А шта ћемо за крај? Поздрав! Пољубац! Здравицу!   Здрави нам били и весели, нек су вам рујне зоре и дани бели –  драго нам је да смо се срели. Здрави нам били и весели! </vt:lpstr>
      <vt:lpstr>Родитељи и гости на нашој приредби.</vt:lpstr>
      <vt:lpstr>Након приредбе дружење ...</vt:lpstr>
      <vt:lpstr>ОВО СМО МИ!               I 4         2009/2010</vt:lpstr>
      <vt:lpstr>Анализа успешности изведене приредбе </vt:lpstr>
      <vt:lpstr>Драгана Вучен ОШ “Младост”  Нови Београд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Sumadinac</cp:lastModifiedBy>
  <cp:revision>34</cp:revision>
  <dcterms:created xsi:type="dcterms:W3CDTF">2011-03-06T17:45:58Z</dcterms:created>
  <dcterms:modified xsi:type="dcterms:W3CDTF">2013-07-03T06:48:48Z</dcterms:modified>
</cp:coreProperties>
</file>