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notesMasterIdLst>
    <p:notesMasterId r:id="rId15"/>
  </p:notesMasterIdLst>
  <p:sldIdLst>
    <p:sldId id="256" r:id="rId2"/>
    <p:sldId id="270" r:id="rId3"/>
    <p:sldId id="272" r:id="rId4"/>
    <p:sldId id="273" r:id="rId5"/>
    <p:sldId id="275" r:id="rId6"/>
    <p:sldId id="262" r:id="rId7"/>
    <p:sldId id="263" r:id="rId8"/>
    <p:sldId id="264" r:id="rId9"/>
    <p:sldId id="265" r:id="rId10"/>
    <p:sldId id="266" r:id="rId11"/>
    <p:sldId id="268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FFCC00"/>
    <a:srgbClr val="33CCFF"/>
    <a:srgbClr val="3399FF"/>
    <a:srgbClr val="333333"/>
    <a:srgbClr val="292929"/>
    <a:srgbClr val="CC99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87F58E5-5D4D-4F6B-9DE3-8D8DF5DFFF02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06FF40A-6F9E-491E-9378-711696CF5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414629-732F-42F3-9739-8B3308D8AF9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D4414E-373C-4C7E-B331-146E9B5B32C8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B010B1-94EE-438C-B1F7-E0CC98B0721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351665-D35B-486D-B7AF-2FCD1BA19ED9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0659B9-6F02-40B3-AE4D-293CA3C80A02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012044-A55E-433E-B08E-F4F0DF0D991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108F32-A7CF-4E3C-AD36-35321E94BB6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8BA114-8396-4535-9B65-25BF74A28D30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9071AE-100F-48DA-8513-80EC27C26653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F869E85-CC78-4B16-B75F-440BB12A0B28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6F7CA1-BF9B-4ECA-82A7-4E444CFEBDC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118BAF-EC5B-4620-8D03-70ABA37C4982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CD2AC2-9071-4A0A-A9A8-2C18337BC0C5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2009-2315-40C9-9BF6-6F62ABD01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AA8E0-44E1-47C2-9888-A117AF49C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06C33-B01F-4F08-9FDA-197619747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443BC-7BBA-4E4D-9676-E5915C9DF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08875-BC4F-4B0C-8690-AFF706D38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0E014-278F-45B2-946C-0B46D4727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9BF27-F33C-40CE-9C86-E1E08F0E2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C3529-09F1-4017-B26D-743DDA874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9B5BD-BB98-4495-A38B-5E6BF18FA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E7177-8688-449C-B1E0-E00B726CB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CE3D9-F2C1-4E64-A4A3-8495B575F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E90D6-0E83-498C-96FB-26D4F00E2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8D19DAD-6C15-43D0-96F4-B5EFBCC77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1" r:id="rId1"/>
    <p:sldLayoutId id="2147483943" r:id="rId2"/>
    <p:sldLayoutId id="2147483952" r:id="rId3"/>
    <p:sldLayoutId id="2147483944" r:id="rId4"/>
    <p:sldLayoutId id="2147483953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1.wav"/><Relationship Id="rId7" Type="http://schemas.openxmlformats.org/officeDocument/2006/relationships/audio" Target="../media/audio2.wav"/><Relationship Id="rId2" Type="http://schemas.openxmlformats.org/officeDocument/2006/relationships/audio" Target="file:///C:\Documents%20and%20Settings\Marija\Local%20Settings\Temporary%20Internet%20Files\Content.IE5\E8U2QVNF\MS910219243%5b1%5d.wav" TargetMode="Externa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audio" Target="file:///C:\Documents%20and%20Settings\Marija\Local%20Settings\Temporary%20Internet%20Files\Content.IE5\GQAAZ2CU\MS910219460%5b1%5d.wav" TargetMode="Externa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Bojana\Desktop\05%20Neka%20Svemir%20Cuje%20Nemir.mp3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8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88" y="4643438"/>
            <a:ext cx="7643812" cy="1643062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r-Cyrl-CS" sz="28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Cyrl-CS" sz="2800" dirty="0"/>
              <a:t>		</a:t>
            </a:r>
            <a:endParaRPr lang="sr-Latn-CS" sz="28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Latn-CS" sz="2800" dirty="0"/>
              <a:t>		</a:t>
            </a:r>
            <a:endParaRPr lang="x-none" sz="2800" dirty="0" smtClean="0"/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Cyrl-CS" sz="3800" dirty="0" smtClean="0">
                <a:solidFill>
                  <a:schemeClr val="tx2">
                    <a:lumMod val="75000"/>
                  </a:schemeClr>
                </a:solidFill>
              </a:rPr>
              <a:t>Аутор</a:t>
            </a:r>
            <a:r>
              <a:rPr lang="sr-Cyrl-CS" sz="3800" dirty="0">
                <a:solidFill>
                  <a:schemeClr val="tx2">
                    <a:lumMod val="75000"/>
                  </a:schemeClr>
                </a:solidFill>
              </a:rPr>
              <a:t>: Петар </a:t>
            </a:r>
            <a:r>
              <a:rPr lang="sr-Cyrl-CS" sz="3800" dirty="0" smtClean="0">
                <a:solidFill>
                  <a:schemeClr val="tx2">
                    <a:lumMod val="75000"/>
                  </a:schemeClr>
                </a:solidFill>
              </a:rPr>
              <a:t>Павков</a:t>
            </a: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Cyrl-CS" sz="3800" dirty="0" smtClean="0">
                <a:solidFill>
                  <a:schemeClr val="tx2">
                    <a:lumMod val="75000"/>
                  </a:schemeClr>
                </a:solidFill>
              </a:rPr>
              <a:t>ОШ ,,Младост”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928670"/>
            <a:ext cx="8305800" cy="428628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4400" i="1" spc="100" dirty="0" smtClean="0">
                <a:solidFill>
                  <a:schemeClr val="tx2">
                    <a:lumMod val="75000"/>
                  </a:schemeClr>
                </a:solidFill>
              </a:rPr>
              <a:t>Удружени учитељи у пракси</a:t>
            </a:r>
            <a:br>
              <a:rPr lang="sr-Cyrl-CS" sz="4400" i="1" spc="1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z="4400" i="1" spc="100" dirty="0" smtClean="0">
                <a:solidFill>
                  <a:schemeClr val="tx2">
                    <a:lumMod val="75000"/>
                  </a:schemeClr>
                </a:solidFill>
              </a:rPr>
              <a:t>пример добре праксе  </a:t>
            </a:r>
            <a:br>
              <a:rPr lang="sr-Cyrl-CS" sz="4400" i="1" spc="1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z="4400" i="1" spc="1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CS" sz="4400" i="1" spc="1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z="4400" i="1" spc="1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CS" sz="4400" spc="100" dirty="0" smtClean="0">
                <a:solidFill>
                  <a:schemeClr val="tx2">
                    <a:lumMod val="75000"/>
                  </a:schemeClr>
                </a:solidFill>
              </a:rPr>
              <a:t>Угледни час из српског језика </a:t>
            </a:r>
            <a:br>
              <a:rPr lang="sr-Cyrl-CS" sz="4400" spc="1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z="4400" spc="1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sr-Cyrl-CS" sz="4400" spc="1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sr-Cyrl-CS" sz="4400" spc="1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sr-Cyrl-CS" sz="4400" spc="1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sr-Cyrl-CS" sz="3200" spc="10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ЗАМИШЉЕНО </a:t>
            </a:r>
            <a:r>
              <a:rPr lang="sr-Cyrl-CS" sz="3200" spc="1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ПУТОВАЊЕ </a:t>
            </a:r>
            <a:br>
              <a:rPr lang="sr-Cyrl-CS" sz="3200" spc="1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sr-Cyrl-CS" sz="3200" spc="1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У </a:t>
            </a:r>
            <a:r>
              <a:rPr lang="x-none" sz="3200" spc="10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СВЕМИР</a:t>
            </a:r>
            <a:endParaRPr sz="3200" spc="1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056" name="MS910219243[1]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MS910219243[1]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>
            <a:hlinkClick r:id="" action="ppaction://media"/>
          </p:cNvPr>
          <p:cNvPicPr>
            <a:picLocks noRot="1" noChangeAspect="1" noChangeArrowheads="1"/>
          </p:cNvPicPr>
          <p:nvPr>
            <a:wavAudioFile r:embed="rId3" name="ELPHRG01.wav"/>
          </p:nvPr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3" name="ELPHRG01.wav"/>
          </p:nvPr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MS910219460[1]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zoom/>
    <p:sndAc>
      <p:stSnd>
        <p:snd r:embed="rId7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01" fill="hold"/>
                                        <p:tgtEl>
                                          <p:spTgt spid="20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30001" fill="hold"/>
                                        <p:tgtEl>
                                          <p:spTgt spid="20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6"/>
                </p:tgtEl>
              </p:cMediaNode>
            </p:audio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7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3992" fill="hold"/>
                                        <p:tgtEl>
                                          <p:spTgt spid="20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8"/>
                </p:tgtEl>
              </p:cMediaNode>
            </p:audio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992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audio>
              <p:cMediaNode>
                <p:cTn id="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48278" fill="hold"/>
                                        <p:tgtEl>
                                          <p:spTgt spid="20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0"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0"/>
                </p:tgtEl>
              </p:cMediaNode>
            </p:audio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>
                <a:solidFill>
                  <a:schemeClr val="tx2">
                    <a:lumMod val="75000"/>
                  </a:schemeClr>
                </a:solidFill>
              </a:rPr>
              <a:t>По три ученика се такмиче у брзини састављања речи на словарицама. Састављају речи: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sr-Cyrl-CS" sz="2000" dirty="0">
                <a:solidFill>
                  <a:schemeClr val="tx2">
                    <a:lumMod val="75000"/>
                  </a:schemeClr>
                </a:solidFill>
              </a:rPr>
              <a:t>АСТРОНАУТ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sr-Cyrl-CS" sz="2000" dirty="0">
                <a:solidFill>
                  <a:schemeClr val="tx2">
                    <a:lumMod val="75000"/>
                  </a:schemeClr>
                </a:solidFill>
              </a:rPr>
              <a:t>КОСМОНАУТ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sr-Cyrl-CS" sz="2000" dirty="0">
                <a:solidFill>
                  <a:schemeClr val="tx2">
                    <a:lumMod val="75000"/>
                  </a:schemeClr>
                </a:solidFill>
              </a:rPr>
              <a:t>ПЛАНЕТЕ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sr-Cyrl-CS" sz="2000" dirty="0">
                <a:solidFill>
                  <a:schemeClr val="tx2">
                    <a:lumMod val="75000"/>
                  </a:schemeClr>
                </a:solidFill>
              </a:rPr>
              <a:t>КОМЕТЕ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sr-Cyrl-CS" sz="2000" dirty="0">
                <a:solidFill>
                  <a:schemeClr val="tx2">
                    <a:lumMod val="75000"/>
                  </a:schemeClr>
                </a:solidFill>
              </a:rPr>
              <a:t>МЕТЕОРИ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sr-Cyrl-CS" sz="2000" dirty="0">
                <a:solidFill>
                  <a:schemeClr val="tx2">
                    <a:lumMod val="75000"/>
                  </a:schemeClr>
                </a:solidFill>
              </a:rPr>
              <a:t>АСТЕРОИДИ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4000">
                <a:solidFill>
                  <a:schemeClr val="tx2">
                    <a:lumMod val="75000"/>
                  </a:schemeClr>
                </a:solidFill>
              </a:rPr>
              <a:t>Такмичење у састављању речи на словарици</a:t>
            </a:r>
            <a:endParaRPr sz="400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5" descr="281020101087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14688" y="2571750"/>
            <a:ext cx="5929312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Content Placeholder 12" descr="s3.JPG"/>
          <p:cNvPicPr>
            <a:picLocks noGrp="1" noChangeAspect="1"/>
          </p:cNvPicPr>
          <p:nvPr>
            <p:ph idx="1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857250" y="2857500"/>
            <a:ext cx="7429500" cy="4000500"/>
          </a:xfrm>
        </p:spPr>
      </p:pic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20" y="1571612"/>
            <a:ext cx="82296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CS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CS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CS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CS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CS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CS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>Слушање песме:</a:t>
            </a:r>
            <a:br>
              <a:rPr lang="sr-Cyrl-CS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Cyrl-CS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>,,Нека свемир чује немир”</a:t>
            </a:r>
            <a:br>
              <a:rPr lang="sr-Cyrl-CS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mtClean="0">
                <a:solidFill>
                  <a:schemeClr val="tx2">
                    <a:lumMod val="75000"/>
                  </a:schemeClr>
                </a:solidFill>
              </a:rPr>
              <a:t>Бајага и инструктори</a:t>
            </a:r>
            <a:endParaRPr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05 Neka Svemir Cuje Nemir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858125" y="1285875"/>
            <a:ext cx="7858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0530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91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/>
          </a:p>
        </p:txBody>
      </p:sp>
      <p:pic>
        <p:nvPicPr>
          <p:cNvPr id="17411" name="Content Placeholder 6" descr="imagesCADB8IBN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28625" y="1357313"/>
            <a:ext cx="3929063" cy="4572000"/>
          </a:xfrm>
        </p:spPr>
      </p:pic>
      <p:pic>
        <p:nvPicPr>
          <p:cNvPr id="17412" name="Content Placeholder 7" descr="imagesCA9CDGUK.jpg"/>
          <p:cNvPicPr>
            <a:picLocks noGrp="1" noChangeAspect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5357813" y="1357313"/>
            <a:ext cx="3505200" cy="4643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785794"/>
            <a:ext cx="7429552" cy="5016758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Удружени учитељи у пракси: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3200" b="1" spc="50" dirty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п</a:t>
            </a:r>
            <a:r>
              <a:rPr lang="sr-Cyrl-CS" sz="3200" b="1" spc="50" dirty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ример добре праксе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CS" sz="3200" b="1" spc="50" dirty="0">
              <a:ln w="11430"/>
              <a:solidFill>
                <a:schemeClr val="tx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Script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Петар Павков </a:t>
            </a:r>
            <a:endParaRPr lang="en-US" sz="32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Script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ОШ </a:t>
            </a:r>
            <a:r>
              <a:rPr lang="sr-Cyrl-CS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“Младост”</a:t>
            </a:r>
            <a:endParaRPr lang="sr-Cyrl-CS" sz="32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CS" sz="3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Script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3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Segoe Script" pitchFamily="34" charset="0"/>
              </a:rPr>
              <a:t>Адреса: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3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Segoe Script" pitchFamily="34" charset="0"/>
              </a:rPr>
              <a:t>Василија Ранковића 27/3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3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Segoe Script" pitchFamily="34" charset="0"/>
              </a:rPr>
              <a:t>11273 Батајница </a:t>
            </a:r>
            <a:endParaRPr lang="en-US" sz="3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Segoe Script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3815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Категорија: обавезни предмети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Разред: први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Тема: </a:t>
            </a:r>
            <a:r>
              <a:rPr lang="sr-Latn-CS" dirty="0" smtClean="0">
                <a:solidFill>
                  <a:schemeClr val="tx2">
                    <a:lumMod val="75000"/>
                  </a:schemeClr>
                </a:solidFill>
              </a:rPr>
              <a:t>I </a:t>
            </a: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sr-Latn-CS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 етапа почетног читања и писања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Циљ: вежбе у самосталном читању с непосредним схватањем прочитаног; оспособљавање ученика за самостално састављање и писање реченица и њихово повезивање у логичку целину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47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005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Методе рада: метода разговора, метода 			   писаних радова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r-Cyrl-C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Облици рада: фронтални и 					   индивидуални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r-Cyrl-C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Наставна средства: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i="1" dirty="0" smtClean="0">
                <a:solidFill>
                  <a:schemeClr val="tx2">
                    <a:lumMod val="75000"/>
                  </a:schemeClr>
                </a:solidFill>
              </a:rPr>
              <a:t>    Шта све деца знају, </a:t>
            </a: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ЦД-плејер</a:t>
            </a:r>
            <a:endParaRPr lang="sr-Cyrl-CS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					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5000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Слушање песме ,, Поздрав првацима”, С. Маринковић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Говорна вежба по слици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Читање и објашњење појмова везаних за свемир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Читање занимљивости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Самосталан рад на писању приче о замишљеном путовању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Читање написаних прича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Такмичење: састављање речи на словарици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Слушање песме: ,,Нека свемир чује немир”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r-Cyrl-C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192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4400" smtClean="0">
                <a:solidFill>
                  <a:schemeClr val="tx2">
                    <a:lumMod val="75000"/>
                  </a:schemeClr>
                </a:solidFill>
              </a:rPr>
              <a:t>Приказ сценарија кроз активности ученика:</a:t>
            </a:r>
            <a:endParaRPr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4400" smtClean="0">
                <a:solidFill>
                  <a:schemeClr val="tx2">
                    <a:lumMod val="75000"/>
                  </a:schemeClr>
                </a:solidFill>
              </a:rPr>
              <a:t>Слушање песме </a:t>
            </a:r>
            <a:br>
              <a:rPr lang="sr-Cyrl-CS" sz="440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CS" sz="4400" smtClean="0">
                <a:solidFill>
                  <a:schemeClr val="tx2">
                    <a:lumMod val="75000"/>
                  </a:schemeClr>
                </a:solidFill>
              </a:rPr>
              <a:t>,,Поздрав првацима”</a:t>
            </a:r>
            <a:endParaRPr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Добро дошли, сви прваци,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постали сте сада ђаци.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Нека ваше школовање 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буде лепо путовање. 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Свака књига крије тајне,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чека ваше речи сјајне.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Будите ми весељаци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ко на грани мали врапци.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sr-Cyrl-C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						С. Маринковић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10244" name="Content Placeholder 4" descr="ss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48200" y="1285875"/>
            <a:ext cx="4495800" cy="5143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>
                <a:solidFill>
                  <a:schemeClr val="tx2">
                    <a:lumMod val="75000"/>
                  </a:schemeClr>
                </a:solidFill>
              </a:rPr>
              <a:t>Говорна вежба по слици</a:t>
            </a:r>
            <a:endParaRPr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00125"/>
            <a:ext cx="8229600" cy="2286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>
                <a:solidFill>
                  <a:schemeClr val="tx2">
                    <a:lumMod val="75000"/>
                  </a:schemeClr>
                </a:solidFill>
              </a:rPr>
              <a:t>Ученици посматрају илустрацију и износе своја запажања</a:t>
            </a:r>
            <a:r>
              <a:rPr lang="sr-Cyrl-CS" sz="2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sr-Cyrl-CS" sz="2800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>
                <a:solidFill>
                  <a:schemeClr val="tx2">
                    <a:lumMod val="75000"/>
                  </a:schemeClr>
                </a:solidFill>
              </a:rPr>
              <a:t>Навести их да размишљају о задатку о којем ће писати ,,Замишљено путовање у свемир”.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/>
          </a:p>
        </p:txBody>
      </p:sp>
      <p:pic>
        <p:nvPicPr>
          <p:cNvPr id="7" name="Content Placeholder 6" descr="281020101059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071563" y="2857500"/>
            <a:ext cx="6786562" cy="4000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313"/>
            <a:ext cx="8229600" cy="47386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dirty="0">
                <a:solidFill>
                  <a:schemeClr val="tx2">
                    <a:lumMod val="75000"/>
                  </a:schemeClr>
                </a:solidFill>
              </a:rPr>
              <a:t>Ученици читају и уз помоћ учитеља објашњавају појмове: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sr-Cyrl-CS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>
                <a:solidFill>
                  <a:schemeClr val="tx2">
                    <a:lumMod val="75000"/>
                  </a:schemeClr>
                </a:solidFill>
              </a:rPr>
              <a:t>СВЕМИР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>
                <a:solidFill>
                  <a:schemeClr val="tx2">
                    <a:lumMod val="75000"/>
                  </a:schemeClr>
                </a:solidFill>
              </a:rPr>
              <a:t>ВАСИОНА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>
                <a:solidFill>
                  <a:schemeClr val="tx2">
                    <a:lumMod val="75000"/>
                  </a:schemeClr>
                </a:solidFill>
              </a:rPr>
              <a:t>ГАЛАКСИЈА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>
                <a:solidFill>
                  <a:schemeClr val="tx2">
                    <a:lumMod val="75000"/>
                  </a:schemeClr>
                </a:solidFill>
              </a:rPr>
              <a:t>НЕБЕСКИ ШАР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>
                <a:solidFill>
                  <a:schemeClr val="tx2">
                    <a:lumMod val="75000"/>
                  </a:schemeClr>
                </a:solidFill>
              </a:rPr>
              <a:t>НЕБЕСКО ПЛАВЕТНИЛО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>
                <a:solidFill>
                  <a:schemeClr val="tx2">
                    <a:lumMod val="75000"/>
                  </a:schemeClr>
                </a:solidFill>
              </a:rPr>
              <a:t>ЛАНСИРАТИ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4000">
                <a:solidFill>
                  <a:schemeClr val="tx2">
                    <a:lumMod val="75000"/>
                  </a:schemeClr>
                </a:solidFill>
              </a:rPr>
              <a:t>Читање и објашњење појмова везаних за свемир</a:t>
            </a:r>
            <a:endParaRPr sz="400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5" descr="DSC00137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1928813"/>
            <a:ext cx="4500562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313"/>
            <a:ext cx="8229600" cy="47386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r-Cyrl-C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Прво </a:t>
            </a:r>
            <a:r>
              <a:rPr lang="sr-Cyrl-CS" dirty="0">
                <a:solidFill>
                  <a:schemeClr val="tx2">
                    <a:lumMod val="75000"/>
                  </a:schemeClr>
                </a:solidFill>
              </a:rPr>
              <a:t>живо биће које је лансирано у свемир је пас Лајка</a:t>
            </a:r>
            <a:r>
              <a:rPr lang="sr-Cyrl-C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dirty="0" smtClean="0"/>
              <a:t> </a:t>
            </a:r>
            <a:r>
              <a:rPr lang="x-none" dirty="0" smtClean="0">
                <a:solidFill>
                  <a:schemeClr val="tx2">
                    <a:lumMod val="75000"/>
                  </a:schemeClr>
                </a:solidFill>
              </a:rPr>
              <a:t>Није се вратила на Земљу јер сателит није имао могучност враћања на Земљу.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>
                <a:solidFill>
                  <a:schemeClr val="tx2">
                    <a:lumMod val="75000"/>
                  </a:schemeClr>
                </a:solidFill>
              </a:rPr>
              <a:t>Читање занимљивости</a:t>
            </a:r>
            <a:endParaRPr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5" descr="lajka-001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47900" y="3214688"/>
            <a:ext cx="561022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3600">
                <a:solidFill>
                  <a:schemeClr val="tx2">
                    <a:lumMod val="75000"/>
                  </a:schemeClr>
                </a:solidFill>
              </a:rPr>
              <a:t>Самосталан рад на писању приче о замишљеном путовању у свемир</a:t>
            </a:r>
            <a:endParaRPr sz="36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r-Cyrl-C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>
                <a:solidFill>
                  <a:schemeClr val="tx2">
                    <a:lumMod val="75000"/>
                  </a:schemeClr>
                </a:solidFill>
              </a:rPr>
              <a:t>Ученици замишљају да путују у свемир и имају задатак да опишу то путовање.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dirty="0">
                <a:solidFill>
                  <a:schemeClr val="tx2">
                    <a:lumMod val="75000"/>
                  </a:schemeClr>
                </a:solidFill>
              </a:rPr>
              <a:t>Читање ученичких радова и њихова анализа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340" name="Content Placeholder 8" descr="s2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429125" y="1643063"/>
            <a:ext cx="4714875" cy="52149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4|1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</TotalTime>
  <Words>317</Words>
  <Application>Microsoft Office PowerPoint</Application>
  <PresentationFormat>On-screen Show (4:3)</PresentationFormat>
  <Paragraphs>87</Paragraphs>
  <Slides>13</Slides>
  <Notes>13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Constantia</vt:lpstr>
      <vt:lpstr>Wingdings 2</vt:lpstr>
      <vt:lpstr>Calibri</vt:lpstr>
      <vt:lpstr>Paper</vt:lpstr>
      <vt:lpstr>Удружени учитељи у пракси пример добре праксе     Угледни час из српског језика    ЗАМИШЉЕНО ПУТОВАЊЕ  У СВЕМИР</vt:lpstr>
      <vt:lpstr>Slide 2</vt:lpstr>
      <vt:lpstr>Slide 3</vt:lpstr>
      <vt:lpstr>Приказ сценарија кроз активности ученика:</vt:lpstr>
      <vt:lpstr>Слушање песме  ,,Поздрав првацима”</vt:lpstr>
      <vt:lpstr>Говорна вежба по слици</vt:lpstr>
      <vt:lpstr>Читање и објашњење појмова везаних за свемир</vt:lpstr>
      <vt:lpstr>Читање занимљивости</vt:lpstr>
      <vt:lpstr>Самосталан рад на писању приче о замишљеном путовању у свемир</vt:lpstr>
      <vt:lpstr>Такмичење у састављању речи на словарици</vt:lpstr>
      <vt:lpstr>      Слушање песме:  ,,Нека свемир чује немир” Бајага и инструктори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СВЕМИР ЗАМИШЉЕНО ПУТОВАЊЕ  У ЕВРОПУ</dc:title>
  <dc:creator>Marija</dc:creator>
  <cp:lastModifiedBy>Sumadinac</cp:lastModifiedBy>
  <cp:revision>21</cp:revision>
  <dcterms:created xsi:type="dcterms:W3CDTF">2011-03-12T18:27:03Z</dcterms:created>
  <dcterms:modified xsi:type="dcterms:W3CDTF">2013-07-03T07:01:59Z</dcterms:modified>
</cp:coreProperties>
</file>