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65" r:id="rId2"/>
    <p:sldId id="260" r:id="rId3"/>
    <p:sldId id="258" r:id="rId4"/>
    <p:sldId id="259" r:id="rId5"/>
    <p:sldId id="261" r:id="rId6"/>
    <p:sldId id="262" r:id="rId7"/>
    <p:sldId id="263" r:id="rId8"/>
    <p:sldId id="266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EDF97F-5A44-4C3E-8126-1927590BBBBF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72F988-64AD-4AF0-9F36-CB41D3B3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Cyrl-CS" smtClean="0"/>
              <a:t>це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D26DF-47BA-4D4D-BB66-570617FBC6E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9D58-02A6-4918-AB3D-D53C1ACAB870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68B5-3EB8-488D-91C2-6479D9F60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DF81-958D-485E-9D25-1A1904A3E320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F517-0330-4AF0-91FE-38D8B5E2D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D357-CF1A-42C8-AB1D-3FDBA4E4FA92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1787-D4D1-403F-99AC-34069AF5A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750D-04DE-4818-BA83-F1E6912C2A3B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F898-C132-41CB-8E7D-4E75EF930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4072-5B51-4340-8DA7-29F7E55CC676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8DC0-0D36-4C2B-8303-3EFC6D97B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CBE0-BF6D-44CC-A355-4A53C8108BA6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DCEC-BA4D-4DD2-AF11-7E3150478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5005-CBB3-4B61-9932-E65077ADBC6F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96EC-762E-44DF-9F15-261CE812F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01D7-4DB4-4C31-B8C7-8CF20E3103F3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9B9B-E292-4059-8397-A1C3F7C43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6CE7-13EA-4F0B-8DF4-433CB2F89E2C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C981-4BFA-4792-BBBC-C95BFAA20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2B3C9-1161-4916-AC1F-D0CE15F7C4C1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B876-3003-4291-AEB0-ACCF60379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08EA-28EF-41A0-814F-606F522A082F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9919-5FCE-4E0D-ACF3-071D9121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83D07-2374-49A8-9992-BB7C79DEABA1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AC5F0-27B5-4012-AB70-8EF8F3260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5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3.docx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PowerPoint_Presentation1.ppt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977214" cy="4786346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Сабирање једноцифрених  бројева  са  прелазом  преко 10 </a:t>
            </a:r>
            <a:br>
              <a:rPr lang="sr-Cyrl-C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Times New Roman" pitchFamily="18" charset="0"/>
              </a:rPr>
              <a:t>Аутори:</a:t>
            </a:r>
            <a:r>
              <a:rPr lang="sr-Cyrl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Професор разредне наставе</a:t>
            </a: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6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Тања  Вречко</a:t>
            </a:r>
            <a:br>
              <a:rPr lang="sr-Cyrl-CS" sz="36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ОШ </a:t>
            </a:r>
            <a:r>
              <a:rPr lang="sr-Latn-CS" sz="36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,,</a:t>
            </a:r>
            <a:r>
              <a:rPr lang="sr-Cyrl-CS" sz="36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Младост”-Нови Београд</a:t>
            </a:r>
            <a:br>
              <a:rPr lang="sr-Cyrl-CS" sz="36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Професор Срђан Марковић (родитељ)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1" name="Picture 2" descr="Untitled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57688" y="5143500"/>
          <a:ext cx="914400" cy="714375"/>
        </p:xfrm>
        <a:graphic>
          <a:graphicData uri="http://schemas.openxmlformats.org/presentationml/2006/ole">
            <p:oleObj spid="_x0000_s1026" name="Presentation" showAsIcon="1" r:id="rId4" imgW="914400" imgH="714240" progId="PowerPoint.Show.12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2357438" y="5043488"/>
          <a:ext cx="914400" cy="771525"/>
        </p:xfrm>
        <a:graphic>
          <a:graphicData uri="http://schemas.openxmlformats.org/presentationml/2006/ole">
            <p:oleObj spid="_x0000_s1027" name="Document" showAsIcon="1" r:id="rId5" imgW="914400" imgH="771480" progId="Word.Document.12">
              <p:embed/>
            </p:oleObj>
          </a:graphicData>
        </a:graphic>
      </p:graphicFrame>
      <p:sp>
        <p:nvSpPr>
          <p:cNvPr id="9" name="Oval Callout 8"/>
          <p:cNvSpPr/>
          <p:nvPr/>
        </p:nvSpPr>
        <p:spPr>
          <a:xfrm>
            <a:off x="0" y="5929330"/>
            <a:ext cx="1643074" cy="735747"/>
          </a:xfrm>
          <a:prstGeom prst="wedgeEllipseCallout">
            <a:avLst>
              <a:gd name="adj1" fmla="val -21502"/>
              <a:gd name="adj2" fmla="val -1208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CS" sz="1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Припрема за час</a:t>
            </a:r>
            <a:endParaRPr lang="en-US" sz="1400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285984" y="5929330"/>
            <a:ext cx="1500198" cy="735747"/>
          </a:xfrm>
          <a:prstGeom prst="wedgeEllipseCallout">
            <a:avLst>
              <a:gd name="adj1" fmla="val -15961"/>
              <a:gd name="adj2" fmla="val -813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CS" sz="1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Прилози  за час</a:t>
            </a:r>
            <a:endParaRPr lang="en-US" sz="1400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143372" y="6215082"/>
            <a:ext cx="1857388" cy="432792"/>
          </a:xfrm>
          <a:prstGeom prst="wedgeEllipseCallout">
            <a:avLst>
              <a:gd name="adj1" fmla="val -18519"/>
              <a:gd name="adj2" fmla="val -1412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CS" sz="1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Презентација </a:t>
            </a:r>
            <a:endParaRPr lang="en-US" sz="1400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142875" y="4757738"/>
          <a:ext cx="914400" cy="771525"/>
        </p:xfrm>
        <a:graphic>
          <a:graphicData uri="http://schemas.openxmlformats.org/presentationml/2006/ole">
            <p:oleObj spid="_x0000_s1028" name="Document" showAsIcon="1" r:id="rId6" imgW="914400" imgH="771480" progId="Word.Document.12">
              <p:embed/>
            </p:oleObj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6500813" y="5143500"/>
          <a:ext cx="914400" cy="714375"/>
        </p:xfrm>
        <a:graphic>
          <a:graphicData uri="http://schemas.openxmlformats.org/presentationml/2006/ole">
            <p:oleObj spid="_x0000_s1029" name="Packager Shell Object" showAsIcon="1" r:id="rId7" imgW="914400" imgH="714240" progId="Package">
              <p:embed/>
            </p:oleObj>
          </a:graphicData>
        </a:graphic>
      </p:graphicFrame>
      <p:sp>
        <p:nvSpPr>
          <p:cNvPr id="13" name="Oval Callout 12"/>
          <p:cNvSpPr/>
          <p:nvPr/>
        </p:nvSpPr>
        <p:spPr>
          <a:xfrm>
            <a:off x="6500826" y="5929331"/>
            <a:ext cx="2357454" cy="735747"/>
          </a:xfrm>
          <a:prstGeom prst="wedgeEllipseCallout">
            <a:avLst>
              <a:gd name="adj1" fmla="val -25616"/>
              <a:gd name="adj2" fmla="val -888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CS" sz="1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Рачунарска игрица </a:t>
            </a:r>
            <a:r>
              <a:rPr lang="sr-Cyrl-CS" sz="1400" i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Брдашце</a:t>
            </a:r>
            <a:endParaRPr lang="en-US" sz="1400" i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85720" y="1571612"/>
            <a:ext cx="8572560" cy="5000660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6. Активност ученика-опис</a:t>
            </a:r>
          </a:p>
          <a:p>
            <a:pPr fontAlgn="auto">
              <a:spcAft>
                <a:spcPts val="0"/>
              </a:spcAft>
              <a:defRPr/>
            </a:pPr>
            <a:endParaRPr lang="sr-Cyrl-C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Подела </a:t>
            </a:r>
            <a:r>
              <a:rPr lang="sr-Cyrl-CS" sz="2400" b="1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наставних листића,бр.3</a:t>
            </a:r>
            <a:r>
              <a:rPr lang="sr-Cyrl-CS" sz="2400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. и кратко објашњење путем </a:t>
            </a:r>
            <a:r>
              <a:rPr lang="sr-Cyrl-CS" sz="2400" b="1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слајда,бр.8.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r-Cyrl-CS" sz="2400" spc="50" dirty="0">
              <a:ln w="11430"/>
              <a:solidFill>
                <a:schemeClr val="tx1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r-Cyrl-CS" sz="2400" spc="50" dirty="0">
              <a:ln w="11430"/>
              <a:solidFill>
                <a:schemeClr val="tx1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Самостални рад ученика на задацима записаним на </a:t>
            </a:r>
            <a:r>
              <a:rPr lang="sr-Cyrl-CS" sz="2400" b="1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наставном листићу бр.3. </a:t>
            </a:r>
            <a:r>
              <a:rPr lang="sr-Cyrl-CS" sz="2400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( провера усвојености садржаја).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r-Cyrl-CS" sz="2400" spc="50" dirty="0">
              <a:ln w="11430"/>
              <a:solidFill>
                <a:schemeClr val="tx1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- Повратну информацију ( </a:t>
            </a:r>
            <a:r>
              <a:rPr lang="sr-Cyrl-CS" sz="2400" b="1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слајд,бр. 9</a:t>
            </a:r>
            <a:r>
              <a:rPr lang="sr-Cyrl-CS" sz="2400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) ученици користе за самопроверу.</a:t>
            </a:r>
            <a:r>
              <a:rPr lang="sr-Cyrl-CS" sz="2400" dirty="0">
                <a:latin typeface="Arial Narrow" pitchFamily="34" charset="0"/>
              </a:rPr>
              <a:t> </a:t>
            </a:r>
            <a:r>
              <a:rPr lang="sr-Cyrl-CS" sz="2400" dirty="0">
                <a:latin typeface="Arial Narrow" pitchFamily="34" charset="0"/>
                <a:cs typeface="Times New Roman" pitchFamily="18" charset="0"/>
              </a:rPr>
              <a:t>Посматрају , упоређују и коригују радове по потреби .</a:t>
            </a: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/>
            </a:r>
            <a:b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</a:br>
            <a: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28596" y="1285860"/>
            <a:ext cx="8305800" cy="5000660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7. Активност ученика-опис</a:t>
            </a:r>
            <a:r>
              <a:rPr lang="sr-Cyrl-CS" sz="40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sr-Cyrl-CS" sz="4000" dirty="0"/>
          </a:p>
          <a:p>
            <a:pPr fontAlgn="auto">
              <a:spcAft>
                <a:spcPts val="0"/>
              </a:spcAft>
              <a:defRPr/>
            </a:pPr>
            <a:r>
              <a:rPr lang="sr-Cyrl-CS" sz="2800" dirty="0">
                <a:latin typeface="Arial Narrow" pitchFamily="34" charset="0"/>
              </a:rPr>
              <a:t>-  Подела припремљених листића и играње  игре  </a:t>
            </a:r>
            <a:r>
              <a:rPr lang="sr-Cyrl-CS" sz="2800" b="1" i="1" dirty="0">
                <a:latin typeface="Arial Narrow" pitchFamily="34" charset="0"/>
              </a:rPr>
              <a:t>Пронађи  свој  пар,</a:t>
            </a:r>
            <a:r>
              <a:rPr lang="sr-Cyrl-CS" sz="2800" dirty="0">
                <a:latin typeface="Arial Narrow" pitchFamily="34" charset="0"/>
              </a:rPr>
              <a:t> уз музичку пратњу  и  певање  песме </a:t>
            </a:r>
            <a:r>
              <a:rPr lang="sr-Cyrl-CS" sz="2800" i="1" dirty="0">
                <a:latin typeface="Arial Narrow" pitchFamily="34" charset="0"/>
              </a:rPr>
              <a:t> Другарство</a:t>
            </a:r>
            <a:r>
              <a:rPr lang="sr-Cyrl-CS" sz="2800" dirty="0">
                <a:latin typeface="Arial Narrow" pitchFamily="34" charset="0"/>
              </a:rPr>
              <a:t>.   </a:t>
            </a:r>
            <a:endParaRPr lang="sr-Cyrl-C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r-Cyrl-C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r-Cyrl-C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sr-Cyrl-C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Фотографије са часа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4339" name="Picture 2" descr="IMG_0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1432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IMG_00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00188"/>
            <a:ext cx="427831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363" name="Picture 2" descr="IMG_00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500063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IMG_002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500063"/>
            <a:ext cx="37782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IMG_00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571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IMG_002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5" y="3643313"/>
            <a:ext cx="3849688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305800" cy="49292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4282" y="928670"/>
            <a:ext cx="8715436" cy="464742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Категорија: </a:t>
            </a:r>
            <a:r>
              <a:rPr lang="sr-Cyrl-CS" sz="3200" b="1" spc="50" dirty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Обавезни предмет</a:t>
            </a:r>
            <a: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Разред: </a:t>
            </a:r>
            <a:r>
              <a:rPr lang="sr-Cyrl-C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Први</a:t>
            </a:r>
            <a:endParaRPr lang="sr-Cyrl-C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Тема: </a:t>
            </a:r>
            <a:r>
              <a:rPr lang="sr-Cyrl-C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Природни бројеви до 100</a:t>
            </a:r>
            <a: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Циљ:</a:t>
            </a:r>
            <a:endParaRPr lang="sr-Cyrl-C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CS" sz="2400" dirty="0">
                <a:latin typeface="Arial Narrow" pitchFamily="34" charset="0"/>
              </a:rPr>
              <a:t>Разумети и применити поступак сабирања једноцифрених бројева са преласком преко 10.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CS" sz="2400" dirty="0">
                <a:latin typeface="Arial Narrow" pitchFamily="34" charset="0"/>
              </a:rPr>
              <a:t>Развијати  способност посматрања, опажања и логичког закључивања код ученика.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CS" sz="2400" dirty="0">
                <a:latin typeface="Arial Narrow" pitchFamily="34" charset="0"/>
              </a:rPr>
              <a:t>Развијати тачност, прецизност,  колективни дух  и  сарадњу код  ученика.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CS" sz="2400" dirty="0">
                <a:latin typeface="Arial Narrow" pitchFamily="34" charset="0"/>
              </a:rPr>
              <a:t>Стварање пријатне атмосфере за рад у одељењу.</a:t>
            </a:r>
            <a:endParaRPr lang="sr-Cyrl-C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4643470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Методе рада:</a:t>
            </a:r>
            <a:r>
              <a:rPr lang="sr-Cyrl-C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sr-Cyrl-CS" sz="2400" dirty="0" smtClean="0">
                <a:solidFill>
                  <a:schemeClr val="tx1"/>
                </a:solidFill>
                <a:latin typeface="Arial Narrow" pitchFamily="34" charset="0"/>
              </a:rPr>
              <a:t>Разговор, илустративна, демонстративна, писаних радова, хеуристичка, практичног рада,интерактивна, кооперативна</a:t>
            </a:r>
            <a:r>
              <a:rPr lang="sr-Cyrl-C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Облици рада: </a:t>
            </a:r>
            <a:r>
              <a:rPr lang="sr-Cyrl-CS" sz="2400" dirty="0" smtClean="0">
                <a:solidFill>
                  <a:schemeClr val="tx1"/>
                </a:solidFill>
                <a:latin typeface="Arial Narrow" pitchFamily="34" charset="0"/>
              </a:rPr>
              <a:t>Фронтални, индивидуални, у пару</a:t>
            </a:r>
            <a:r>
              <a:rPr lang="sr-Cyrl-C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Наставна средства/ресурси: </a:t>
            </a:r>
            <a:r>
              <a:rPr lang="sr-Cyrl-CS" sz="2400" dirty="0" smtClean="0">
                <a:solidFill>
                  <a:schemeClr val="tx1"/>
                </a:solidFill>
                <a:latin typeface="Arial Narrow" pitchFamily="34" charset="0"/>
              </a:rPr>
              <a:t>Презентација, рачунар, рачунарска игрица, видео бим,наставни листићи( 1.,2. и 3.), припремљени папири са збировима бројева, песма </a:t>
            </a:r>
            <a:r>
              <a:rPr lang="sr-Cyrl-CS" sz="2400" i="1" dirty="0" smtClean="0">
                <a:solidFill>
                  <a:schemeClr val="tx1"/>
                </a:solidFill>
                <a:latin typeface="Arial Narrow" pitchFamily="34" charset="0"/>
              </a:rPr>
              <a:t>Другарство </a:t>
            </a:r>
            <a:r>
              <a:rPr lang="sr-Cyrl-CS" sz="2400" dirty="0" smtClean="0">
                <a:solidFill>
                  <a:schemeClr val="tx1"/>
                </a:solidFill>
                <a:latin typeface="Arial Narrow" pitchFamily="34" charset="0"/>
              </a:rPr>
              <a:t>(аудио запис)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sr-Cyrl-C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Корелација: </a:t>
            </a:r>
            <a:r>
              <a:rPr lang="sr-Cyrl-CS" sz="2400" dirty="0" smtClean="0">
                <a:solidFill>
                  <a:schemeClr val="tx1"/>
                </a:solidFill>
                <a:latin typeface="Arial Narrow" pitchFamily="34" charset="0"/>
              </a:rPr>
              <a:t>Од играчке до рачунара, ликовна култура, музичка култура,физичко васпитање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662990" cy="5572164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сценарија кроз </a:t>
            </a:r>
            <a: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 ученика:</a:t>
            </a:r>
            <a:r>
              <a:rPr lang="sr-Cyrl-C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800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Понављање наученог кроз посматрање, закључивање, дописивање ( рад на наставном листићу бр.1.).</a:t>
            </a:r>
            <a:r>
              <a:rPr lang="sr-Cyrl-C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- 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Анализа, уочавање, закључивање на основу записа на слајдовима.</a:t>
            </a:r>
            <a:b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Усвајање начина сабирања једноцифрених бројева са прелазом преко 10.</a:t>
            </a:r>
            <a:r>
              <a:rPr lang="sr-Cyrl-C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- 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Самостални рад, практична примена усвојеног градива уз помоћ рачунарске игрице </a:t>
            </a:r>
            <a:r>
              <a:rPr lang="sr-Cyrl-CS" sz="2700" i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Брдашце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и израде задатака записаних на наставним листићима,бр.2 и 3.</a:t>
            </a:r>
            <a:r>
              <a:rPr lang="sr-Cyrl-CS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Times New Roman" pitchFamily="18" charset="0"/>
              </a:rPr>
            </a:br>
            <a:r>
              <a:rPr lang="sr-Cyrl-CS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Times New Roman" pitchFamily="18" charset="0"/>
              </a:rPr>
              <a:t>-  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Самопроверавање, сарадња са осталим ученицима.</a:t>
            </a:r>
            <a:b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Кроз игру </a:t>
            </a:r>
            <a:r>
              <a:rPr lang="sr-Cyrl-CS" sz="2700" i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Пронађи пара 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и уз музику ( песма Другарство), ученици се опуштају,а истовремено сарађују и помажу једни другима.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448676" cy="5143536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Активност ученика- опис</a:t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Times New Roman" pitchFamily="18" charset="0"/>
              </a:rPr>
              <a:t>-</a:t>
            </a: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Ученици  сабирају  бројеве  до  10, добројавањем – рад на </a:t>
            </a:r>
            <a:r>
              <a:rPr lang="sr-Cyrl-CS" sz="24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наставном листићу бр.1</a:t>
            </a:r>
            <a:r>
              <a:rPr lang="sr-Cyrl-CS" sz="24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..Они самостално дописују потребан број кругова  до 10  и  попуњавају  једнакости испод  слика. Посматрају, закључују,дописују.</a:t>
            </a:r>
            <a: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C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sr-Cyrl-CS" sz="2400" spc="5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Проверавају тачност својих задатака путем записа на </a:t>
            </a:r>
            <a:r>
              <a:rPr lang="sr-Cyrl-CS" sz="2400" b="1" spc="5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слајду,бр</a:t>
            </a:r>
            <a:r>
              <a:rPr lang="sr-Cyrl-C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.1</a:t>
            </a:r>
            <a: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b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4500594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Активност ученика-опис</a:t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Анализирају запис на слајдовима, </a:t>
            </a:r>
            <a:r>
              <a:rPr lang="sr-Cyrl-CS" sz="24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бр.2. и 3. </a:t>
            </a:r>
            <a:r>
              <a:rPr lang="sr-Cyrl-CS" sz="24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уочавају  и  закључују на  који  начин  сабирамо  бројеве  чији  збир  је  преко  10.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305800" cy="4643470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Активност ученика-опис</a:t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</a:t>
            </a: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После  краћег  упутства ( кроз пројекцију </a:t>
            </a:r>
            <a: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слајда бр.4. 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) ученици,  фронтално, решавају  1.задатак записан на </a:t>
            </a:r>
            <a: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наставном листићу бр.2.</a:t>
            </a:r>
            <a:b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 Самостално проверавају успешност решених примера помоћу повратне информације приказане на </a:t>
            </a:r>
            <a: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слајду бр.5.</a:t>
            </a:r>
            <a:b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Самостални рад ученика на 2.задатку ( </a:t>
            </a:r>
            <a: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наставни листић, бр.2</a:t>
            </a: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.)</a:t>
            </a:r>
            <a:b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sr-Cyrl-CS" sz="27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Самостално проверавају успешност решених примера помоћу повратне информације приказане на </a:t>
            </a:r>
            <a:r>
              <a:rPr lang="sr-Cyrl-CS" sz="27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слајду бр.6.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00034" y="1785926"/>
            <a:ext cx="8305800" cy="4357718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 fontScale="90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4. Активност ученика-опис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sr-Cyrl-CS" sz="2500" dirty="0">
                <a:latin typeface="Arial Narrow" pitchFamily="34" charset="0"/>
              </a:rPr>
              <a:t>Неколико ученика ( у зависности од времена ) самостално задаје примере, помоћу </a:t>
            </a:r>
            <a:r>
              <a:rPr lang="sr-Cyrl-CS" sz="2500" b="1" dirty="0">
                <a:latin typeface="Arial Narrow" pitchFamily="34" charset="0"/>
              </a:rPr>
              <a:t>рачунарске игрице </a:t>
            </a:r>
            <a:r>
              <a:rPr lang="sr-Cyrl-CS" sz="2500" b="1" i="1" dirty="0">
                <a:latin typeface="Arial Narrow" pitchFamily="34" charset="0"/>
              </a:rPr>
              <a:t>Брдашце</a:t>
            </a:r>
            <a:r>
              <a:rPr lang="sr-Cyrl-CS" sz="2500" dirty="0">
                <a:latin typeface="Arial Narrow" pitchFamily="34" charset="0"/>
              </a:rPr>
              <a:t>, а задатак осталих је да те примере, у што краћем времену, реше у свесци. Сваки пример има своје илустровано  решење ( повратна информација ).</a:t>
            </a:r>
            <a: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05800" cy="5000660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Активност ученика-опис</a:t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Ученици анализирају запис на </a:t>
            </a:r>
            <a:r>
              <a:rPr lang="sr-Cyrl-CS" sz="2400" b="1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слајду,бр.7</a:t>
            </a:r>
            <a:r>
              <a:rPr lang="sr-Cyrl-CS" sz="2400" spc="50" dirty="0" smtClean="0">
                <a:ln w="11430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и уочавају краћи начин рачунања збира бројева са преласком преко 10.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>
          <a:defRPr sz="4000" b="1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136</Words>
  <Application>Microsoft Office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Constantia</vt:lpstr>
      <vt:lpstr>Arial</vt:lpstr>
      <vt:lpstr>Calibri</vt:lpstr>
      <vt:lpstr>Wingdings 2</vt:lpstr>
      <vt:lpstr>Flow</vt:lpstr>
      <vt:lpstr>Microsoft Office PowerPoint Presentation</vt:lpstr>
      <vt:lpstr>Microsoft Office Word Document</vt:lpstr>
      <vt:lpstr>Package</vt:lpstr>
      <vt:lpstr>      Сабирање једноцифрених  бројева  са  прелазом  преко 10    Аутори: Професор разредне наставе Тања  Вречко ОШ ,,Младост”-Нови Београд Професор Срђан Марковић (родитељ) </vt:lpstr>
      <vt:lpstr>               </vt:lpstr>
      <vt:lpstr>Методе рада: Разговор, илустративна, демонстративна, писаних радова, хеуристичка, практичног рада,интерактивна, кооперативна Облици рада: Фронтални, индивидуални, у пару Наставна средства/ресурси: Презентација, рачунар, рачунарска игрица, видео бим,наставни листићи( 1.,2. и 3.), припремљени папири са збировима бројева, песма Другарство (аудио запис)  Корелација: Од играчке до рачунара, ликовна култура, музичка култура,физичко васпитање </vt:lpstr>
      <vt:lpstr>Приказ сценарија кроз  активности ученика: - Понављање наученог кроз посматрање, закључивање, дописивање ( рад на наставном листићу бр.1.). - Анализа, уочавање, закључивање на основу записа на слајдовима. - Усвајање начина сабирања једноцифрених бројева са прелазом преко 10. - Самостални рад, практична примена усвојеног градива уз помоћ рачунарске игрице Брдашце  и израде задатака записаних на наставним листићима,бр.2 и 3. -  Самопроверавање, сарадња са осталим ученицима. - Кроз игру Пронађи пара и уз музику ( песма Другарство), ученици се опуштају,а истовремено сарађују и помажу једни другима.</vt:lpstr>
      <vt:lpstr>1. Активност ученика- опис - Ученици  сабирају  бројеве  до  10, добројавањем – рад на наставном листићу бр.1..Они самостално дописују потребан број кругова  до 10  и  попуњавају  једнакости испод  слика. Посматрају, закључују,дописују. - Проверавају тачност својих задатака путем записа на слајду,бр.1       </vt:lpstr>
      <vt:lpstr>2. Активност ученика-опис  Анализирају запис на слајдовима, бр.2. и 3. уочавају  и  закључују на  који  начин  сабирамо  бројеве  чији  збир  је  преко  10.   </vt:lpstr>
      <vt:lpstr>3. Активност ученика-опис  - После  краћег  упутства ( кроз пројекцију слајда бр.4. ) ученици,  фронтално, решавају  1.задатак записан на наставном листићу бр.2.  -  Самостално проверавају успешност решених примера помоћу повратне информације приказане на слајду бр.5.  - Самостални рад ученика на 2.задатку ( наставни листић, бр.2.)  - Самостално проверавају успешност решених примера помоћу повратне информације приказане на слајду бр.6.  </vt:lpstr>
      <vt:lpstr>Slide 8</vt:lpstr>
      <vt:lpstr>5. Активност ученика-опис - Ученици анализирају запис на слајду,бр.7 и уочавају краћи начин рачунања збира бројева са преласком преко 10.    </vt:lpstr>
      <vt:lpstr>Slide 10</vt:lpstr>
      <vt:lpstr>Slide 11</vt:lpstr>
      <vt:lpstr>Фотографије са часа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Назив рада</dc:title>
  <dc:creator>Marko</dc:creator>
  <cp:lastModifiedBy>Sumadinac</cp:lastModifiedBy>
  <cp:revision>47</cp:revision>
  <dcterms:created xsi:type="dcterms:W3CDTF">2010-12-10T20:24:20Z</dcterms:created>
  <dcterms:modified xsi:type="dcterms:W3CDTF">2013-07-03T07:07:39Z</dcterms:modified>
</cp:coreProperties>
</file>