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4C900D1-5813-4A88-A1AE-52189174E58F}" type="datetimeFigureOut">
              <a:rPr lang="sr-Latn-RS" smtClean="0"/>
              <a:t>29.10.2013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847455D-4005-4983-B68E-2275EA253991}" type="slidenum">
              <a:rPr lang="sr-Latn-RS" smtClean="0"/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22437" y="1426207"/>
            <a:ext cx="6198655" cy="1204306"/>
          </a:xfrm>
        </p:spPr>
        <p:txBody>
          <a:bodyPr/>
          <a:lstStyle/>
          <a:p>
            <a:r>
              <a:rPr lang="sr-Cyrl-RS" sz="4000" dirty="0" smtClean="0"/>
              <a:t>УЧИТЕЉ</a:t>
            </a:r>
            <a:br>
              <a:rPr lang="sr-Cyrl-RS" sz="4000" dirty="0" smtClean="0"/>
            </a:br>
            <a:r>
              <a:rPr lang="sr-Cyrl-RS" sz="4000" dirty="0" smtClean="0"/>
              <a:t> ФИЗИЧКОГ ВАСПИТАЊА</a:t>
            </a:r>
            <a:endParaRPr lang="sr-Latn-R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Мр Драган Бранковић</a:t>
            </a:r>
            <a:endParaRPr lang="sr-Latn-RS" dirty="0"/>
          </a:p>
        </p:txBody>
      </p:sp>
      <p:pic>
        <p:nvPicPr>
          <p:cNvPr id="4" name="Picture 3" descr="преузимање (2)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149080"/>
            <a:ext cx="4248944" cy="255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images (16)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4724400"/>
            <a:ext cx="246697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ight Arrow 5"/>
          <p:cNvSpPr/>
          <p:nvPr/>
        </p:nvSpPr>
        <p:spPr>
          <a:xfrm>
            <a:off x="3423079" y="5486400"/>
            <a:ext cx="91440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14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ПРИМЕР ИЗ ПРАКСЕ</a:t>
            </a:r>
            <a:endParaRPr lang="sr-Latn-R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00628"/>
            <a:ext cx="8568952" cy="5568732"/>
          </a:xfrm>
        </p:spPr>
        <p:txBody>
          <a:bodyPr>
            <a:normAutofit/>
          </a:bodyPr>
          <a:lstStyle/>
          <a:p>
            <a:pPr algn="ctr"/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„ЗЛОУПОТРЕБА“ ЕЛЕМЕНТАРНИХ ИГАРА</a:t>
            </a:r>
          </a:p>
          <a:p>
            <a:pPr algn="ctr"/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(„Између две ватре“)</a:t>
            </a:r>
          </a:p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    Позитивна емоција и склоност деце ка игри омогућавају активност деце, али доминира површно и некомплетно моторичко образовање, које недовољно доприноси развоју моторичких, функционалних и других потенцијала, способности и особина.</a:t>
            </a:r>
          </a:p>
          <a:p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   Елементарне игре често нису усклађене са циљевима и задацима наставе ф.в. и потребама деце овог узраста. Учитељ најчешће управља – руководи децом, уместо да управља процесом вежбања.</a:t>
            </a:r>
          </a:p>
          <a:p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   Успешна игра – претходна обука техничких елемената!!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24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758984"/>
          </a:xfrm>
        </p:spPr>
        <p:txBody>
          <a:bodyPr/>
          <a:lstStyle/>
          <a:p>
            <a:pPr algn="ctr"/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ХВАЛА НА ПАЖЊИ!!!</a:t>
            </a:r>
            <a:endParaRPr lang="sr-Latn-R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779" y="1510764"/>
            <a:ext cx="6866667" cy="412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87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65760"/>
            <a:ext cx="8064896" cy="548640"/>
          </a:xfrm>
        </p:spPr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КРЕТАЊЕ -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ЈЕДНА ОД ОСНОВНИХ БИОЛОШКИХ ПОТРЕБА </a:t>
            </a:r>
            <a:endParaRPr lang="sr-Latn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5280700"/>
          </a:xfrm>
        </p:spPr>
        <p:txBody>
          <a:bodyPr>
            <a:normAutofit/>
          </a:bodyPr>
          <a:lstStyle/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ФИЗИЧКО ВАСПИТАЊЕ</a:t>
            </a:r>
          </a:p>
          <a:p>
            <a:pPr>
              <a:buFont typeface="Arial" pitchFamily="34" charset="0"/>
              <a:buChar char="•"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Правилан и свестран психофизички раст и развој</a:t>
            </a:r>
          </a:p>
          <a:p>
            <a:pPr>
              <a:buFont typeface="Arial" pitchFamily="34" charset="0"/>
              <a:buChar char="•"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Очување и унапређење здравља</a:t>
            </a:r>
          </a:p>
          <a:p>
            <a:pPr>
              <a:buFont typeface="Arial" pitchFamily="34" charset="0"/>
              <a:buChar char="•"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Стварање трајне навике да физичко васпитање буде део свакодневног живота и културе живљења</a:t>
            </a:r>
          </a:p>
          <a:p>
            <a:pPr marL="0" indent="0"/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/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ЦИЉ НАСТАВЕ ФИЗИЧКОГ ВАСПИТАЊА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ЈЕ ДА </a:t>
            </a:r>
            <a:r>
              <a:rPr lang="sr-Cyrl-RS" sz="3200" u="sng" dirty="0" smtClean="0">
                <a:latin typeface="Times New Roman" pitchFamily="18" charset="0"/>
                <a:cs typeface="Times New Roman" pitchFamily="18" charset="0"/>
              </a:rPr>
              <a:t>УЧЕНИЦИ СХВАТЕ </a:t>
            </a:r>
            <a:endParaRPr lang="sr-Latn-R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/>
            <a:r>
              <a:rPr lang="sr-Cyrl-RS" sz="2400" u="sng" dirty="0" smtClean="0">
                <a:latin typeface="Times New Roman" pitchFamily="18" charset="0"/>
                <a:cs typeface="Times New Roman" pitchFamily="18" charset="0"/>
              </a:rPr>
              <a:t>СМИСАО, ВРЕДНОСТ И ЗНАЧАЈ </a:t>
            </a:r>
            <a:endParaRPr lang="sr-Latn-R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/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ФИЗИЧКОГ ВАСПИТАЊА ЗА ЊИХОВ 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/>
            <a:r>
              <a:rPr lang="sr-Cyrl-RS" sz="2400" u="sng" dirty="0" smtClean="0">
                <a:latin typeface="Times New Roman" pitchFamily="18" charset="0"/>
                <a:cs typeface="Times New Roman" pitchFamily="18" charset="0"/>
              </a:rPr>
              <a:t>ПРАВИЛАН И СВЕСТРАН ПСИХОФИЗИЧКИ РАЗВОЈ</a:t>
            </a:r>
          </a:p>
          <a:p>
            <a:pPr marL="0" indent="0"/>
            <a:endParaRPr lang="sr-Latn-R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70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336704"/>
          </a:xfrm>
        </p:spPr>
        <p:txBody>
          <a:bodyPr>
            <a:normAutofit fontScale="92500"/>
          </a:bodyPr>
          <a:lstStyle/>
          <a:p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Потребно је водити рачуна о: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Узрасним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карактеристикама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и физичким способностима деце;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Условима за рад који су на располагању;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Методичким захтевима и специфичностима часа физичког васпитања.</a:t>
            </a:r>
          </a:p>
          <a:p>
            <a:pPr>
              <a:buFont typeface="Arial" pitchFamily="34" charset="0"/>
              <a:buChar char="•"/>
            </a:pP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/>
            <a:r>
              <a:rPr lang="sr-Cyrl-RS" sz="3000" u="sng" dirty="0" smtClean="0">
                <a:latin typeface="Times New Roman" pitchFamily="18" charset="0"/>
                <a:cs typeface="Times New Roman" pitchFamily="18" charset="0"/>
              </a:rPr>
              <a:t>МЛАЂИ ШКОЛСКИ УЗРАСТ</a:t>
            </a:r>
          </a:p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Период свестраног, општег психофизичког развоја;</a:t>
            </a:r>
          </a:p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Разноврсност моторичке активности;</a:t>
            </a:r>
          </a:p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Недиференциране физичке способности – координација, 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равнотежа, снага, брзина...</a:t>
            </a:r>
            <a:endParaRPr lang="sr-Cyrl-R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Погодно доба за неопходно моторичко ОБРАЗОВАЊЕ и стицање НАВИКА за вежбање и кретање.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21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92688"/>
          </a:xfrm>
        </p:spPr>
        <p:txBody>
          <a:bodyPr>
            <a:noAutofit/>
          </a:bodyPr>
          <a:lstStyle/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    УЧИТЕЉ </a:t>
            </a:r>
            <a:r>
              <a:rPr lang="sr-Cyrl-RS" sz="2800" dirty="0">
                <a:latin typeface="Times New Roman" pitchFamily="18" charset="0"/>
                <a:cs typeface="Times New Roman" pitchFamily="18" charset="0"/>
              </a:rPr>
              <a:t>у оквиру прописаног плана и програма 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има СЛОБОДУ </a:t>
            </a:r>
            <a:r>
              <a:rPr lang="sr-Cyrl-RS" sz="2800" dirty="0">
                <a:latin typeface="Times New Roman" pitchFamily="18" charset="0"/>
                <a:cs typeface="Times New Roman" pitchFamily="18" charset="0"/>
              </a:rPr>
              <a:t>и КРЕАТИВНОСТ осмишљавања наставе, али и ваннаставних активности у оквиру предмета физичко васпитање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sr-Cyrl-R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    УЧИТЕЉ теоријска и практична знања потребна за реализацију наставе физичког васпитања стиче студирајући на Учитељским факултетима (раније Педагошким академијама).</a:t>
            </a:r>
          </a:p>
          <a:p>
            <a:endParaRPr lang="sr-Cyrl-R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    С обзиром на значај физичког васпитања, неопходно је стално индивидуално интересовање и организовано стручно усавршавање.</a:t>
            </a:r>
            <a:endParaRPr lang="sr-Cyrl-R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75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65760"/>
            <a:ext cx="8424936" cy="548640"/>
          </a:xfrm>
        </p:spPr>
        <p:txBody>
          <a:bodyPr/>
          <a:lstStyle/>
          <a:p>
            <a:pPr algn="ctr"/>
            <a:r>
              <a:rPr lang="sr-Cyrl-RS" sz="2400" b="1" dirty="0" smtClean="0">
                <a:latin typeface="Times New Roman" pitchFamily="18" charset="0"/>
                <a:cs typeface="Times New Roman" pitchFamily="18" charset="0"/>
              </a:rPr>
              <a:t>АКТУЕЛНО СТАЊЕ У НАСТАВИ ФИЗИЧКОГ ВАСПИТАЊА МЛАЂИХ РАЗРЕДА ОСНОВНЕ ШКОЛЕ</a:t>
            </a:r>
            <a:endParaRPr lang="sr-Latn-R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40873"/>
            <a:ext cx="8496944" cy="5012463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Многобројна истраживања, анализе и расправе са темом стања у настави ф.в. </a:t>
            </a:r>
            <a:r>
              <a:rPr lang="sr-Cyrl-RS" sz="2800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лађих разреда, услова рада, интензификације наставе...</a:t>
            </a:r>
          </a:p>
          <a:p>
            <a:pPr marL="0" indent="0"/>
            <a:endParaRPr lang="sr-Cyrl-R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Резултати показују недовољну развијеност и ефикасност наставе ф.в. у млађем основношколском узрасту;</a:t>
            </a:r>
          </a:p>
          <a:p>
            <a:pPr marL="0" indent="0"/>
            <a:endParaRPr lang="sr-Cyrl-R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Влада мишљење да се ова неефикасност неповољно рефлектује на целокупно физичко васпитање.</a:t>
            </a:r>
            <a:endParaRPr lang="sr-Latn-R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УЗРОЦИ „ЛОШЕГ“ СТАЊА</a:t>
            </a:r>
            <a:endParaRPr lang="sr-Latn-R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496944" cy="547260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ОДНОС ШКОЛЕ, али и ДРУШТВА у целини, према овој наставној области. Не схвата се смисао и суштина ф.в. Целокупна БРИГА о физичком развитку и образовању препуштена је УЧИТЕЉИМА –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„на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САВЕСТ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појединца“!!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ОСПОСОБЉЕНОСТ УЧИТЕЉА – СТРУЧНОСТ</a:t>
            </a:r>
          </a:p>
          <a:p>
            <a:pPr marL="0" indent="0" algn="ctr"/>
            <a:r>
              <a:rPr lang="sr-Cyrl-RS" sz="2400" u="sng" dirty="0" smtClean="0">
                <a:latin typeface="Times New Roman" pitchFamily="18" charset="0"/>
                <a:cs typeface="Times New Roman" pitchFamily="18" charset="0"/>
              </a:rPr>
              <a:t>теоријска и практична „поткованост“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Широк дијапазон теоријских знања – психологија, педагогија, дидактика, методике појединих предмета...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Практична знања – упознавање и обучавање свих елемената програма ф.в. млађег школског узраста, у оквиру предмета Основе физичког васпитања и спорта, Методика наставе ф.в. 1 и 2, као и кроз изборне предмете: Пливање, Основе дечјих плесова, Прва помоћ и Активности у природи</a:t>
            </a:r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4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404664"/>
            <a:ext cx="8568952" cy="6336704"/>
          </a:xfrm>
        </p:spPr>
        <p:txBody>
          <a:bodyPr>
            <a:normAutofit/>
          </a:bodyPr>
          <a:lstStyle/>
          <a:p>
            <a:pPr marL="0" indent="0"/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3. Недовољна </a:t>
            </a:r>
            <a:r>
              <a:rPr lang="sr-Cyrl-RS" sz="2800" dirty="0">
                <a:latin typeface="Times New Roman" pitchFamily="18" charset="0"/>
                <a:cs typeface="Times New Roman" pitchFamily="18" charset="0"/>
              </a:rPr>
              <a:t>мотивисаност за рад, површни приступ, 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импровизација...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Неадекватна и непрописна спортска опрема – </a:t>
            </a:r>
            <a:r>
              <a:rPr lang="sr-Cyrl-RS" sz="2800" u="sng" dirty="0" smtClean="0">
                <a:latin typeface="Times New Roman" pitchFamily="18" charset="0"/>
                <a:cs typeface="Times New Roman" pitchFamily="18" charset="0"/>
              </a:rPr>
              <a:t>ограничава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моторичку активност на часу, </a:t>
            </a:r>
            <a:r>
              <a:rPr lang="sr-Cyrl-RS" sz="2800" u="sng" dirty="0" smtClean="0">
                <a:latin typeface="Times New Roman" pitchFamily="18" charset="0"/>
                <a:cs typeface="Times New Roman" pitchFamily="18" charset="0"/>
              </a:rPr>
              <a:t>недовољна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укљученост у рад и </a:t>
            </a:r>
            <a:r>
              <a:rPr lang="sr-Cyrl-RS" sz="2800" u="sng" dirty="0" smtClean="0">
                <a:latin typeface="Times New Roman" pitchFamily="18" charset="0"/>
                <a:cs typeface="Times New Roman" pitchFamily="18" charset="0"/>
              </a:rPr>
              <a:t>недостатак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личног примера, као подстицај ученичке активности;</a:t>
            </a:r>
          </a:p>
          <a:p>
            <a:pPr marL="0" indent="0"/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„Оправдање“ – лош распоред часова, ф.в. уметнуто између два часа у учионици („Ко ће се пресвлачити за 30 минута дечије активности, знојити а нема основних хигијенских услова?“)</a:t>
            </a:r>
          </a:p>
          <a:p>
            <a:pPr marL="0" indent="0"/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Самовољно мењање часова ф.в. другим часовима – Шекељић „Уместо да наклоност ученика према физичком вежбању користе као подстицајну меру...често се поступа управо супротно!“  </a:t>
            </a: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endParaRPr lang="sr-Latn-R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93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192688"/>
          </a:xfrm>
        </p:spPr>
        <p:txBody>
          <a:bodyPr>
            <a:noAutofit/>
          </a:bodyPr>
          <a:lstStyle/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4. УСЛОВИ РАДА – материјално-техничка опремљеност</a:t>
            </a:r>
          </a:p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Настава ф.в. у млађим разредима се третира као СПОРЕДНА и МАЊЕ ВАЖНА (док се неко не сети другачије) у односу на наставу у старијим разредима. Старији разреди имају ПРИОРИТЕТ у коришћењу сала и других објеката, али и у опремљености справама и реквизитима.</a:t>
            </a:r>
          </a:p>
          <a:p>
            <a:pPr marL="0" indent="0"/>
            <a:endParaRPr lang="sr-Cyrl-R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/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5. НЕДОВОЉАН ФОНД ЧАСОВА</a:t>
            </a:r>
          </a:p>
          <a:p>
            <a:pPr>
              <a:buFont typeface="Arial" pitchFamily="34" charset="0"/>
              <a:buChar char="•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2-3 часа недељно, МА КОЛИКО ДОБРИ БИЛИ, не могу дати резултате који се очекују у узрасту у коме је СВАКОДНЕВНА физичка активност изузетно ПОТРЕБНА!!!</a:t>
            </a:r>
          </a:p>
        </p:txBody>
      </p:sp>
    </p:spTree>
    <p:extLst>
      <p:ext uri="{BB962C8B-B14F-4D97-AF65-F5344CB8AC3E}">
        <p14:creationId xmlns:p14="http://schemas.microsoft.com/office/powerpoint/2010/main" val="7866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65760"/>
            <a:ext cx="8568952" cy="548640"/>
          </a:xfrm>
          <a:effectLst>
            <a:innerShdw blurRad="114300">
              <a:prstClr val="black"/>
            </a:innerShdw>
          </a:effectLst>
        </p:spPr>
        <p:txBody>
          <a:bodyPr/>
          <a:lstStyle/>
          <a:p>
            <a:pPr algn="ctr"/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ПОБОЉШАЊЕ КВАЛИТЕТА НАСТАВЕ Ф.В. У МЛАЂИМ РАЗРЕДИМА ОСНОВНЕ ШКОЛЕ</a:t>
            </a:r>
            <a:endParaRPr lang="sr-Latn-R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517232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Стална тежња ка бољем образовању и усавршавању студената Учитељских факултета, будућих учитеља, али и организација семинара, стручних трибина и практичних радионица за све учитеље који раде у школама;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Унапређење и усаглашавање наставних планова из области ф.в. и Методике наставе ф.в. на Учитељским факултетима;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Усвајање јединствених критеријума за проверу физичких способности на пријемном испиту;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Обавезно лекарско уверење о способности студената да активно учествују у настави ф.в.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Проширити број предмета и фонд часова, увести обавезне курсеве Пливања, Школе у природи, Скијања...</a:t>
            </a:r>
          </a:p>
          <a:p>
            <a:pPr>
              <a:buFont typeface="Arial" pitchFamily="34" charset="0"/>
              <a:buChar char="•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Утицати на ресорна Министарства и надлежне органе да се побољшају материјално-технички услови у школама за децу млађих разреда.</a:t>
            </a:r>
          </a:p>
        </p:txBody>
      </p:sp>
    </p:spTree>
    <p:extLst>
      <p:ext uri="{BB962C8B-B14F-4D97-AF65-F5344CB8AC3E}">
        <p14:creationId xmlns:p14="http://schemas.microsoft.com/office/powerpoint/2010/main" val="118014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124</TotalTime>
  <Words>772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Angles</vt:lpstr>
      <vt:lpstr>УЧИТЕЉ  ФИЗИЧКОГ ВАСПИТАЊА</vt:lpstr>
      <vt:lpstr>КРЕТАЊЕ - ЈЕДНА ОД ОСНОВНИХ БИОЛОШКИХ ПОТРЕБА </vt:lpstr>
      <vt:lpstr>PowerPoint Presentation</vt:lpstr>
      <vt:lpstr>PowerPoint Presentation</vt:lpstr>
      <vt:lpstr>АКТУЕЛНО СТАЊЕ У НАСТАВИ ФИЗИЧКОГ ВАСПИТАЊА МЛАЂИХ РАЗРЕДА ОСНОВНЕ ШКОЛЕ</vt:lpstr>
      <vt:lpstr>УЗРОЦИ „ЛОШЕГ“ СТАЊА</vt:lpstr>
      <vt:lpstr>PowerPoint Presentation</vt:lpstr>
      <vt:lpstr>PowerPoint Presentation</vt:lpstr>
      <vt:lpstr>ПОБОЉШАЊЕ КВАЛИТЕТА НАСТАВЕ Ф.В. У МЛАЂИМ РАЗРЕДИМА ОСНОВНЕ ШКОЛЕ</vt:lpstr>
      <vt:lpstr>ПРИМЕР ИЗ ПРАКСЕ</vt:lpstr>
      <vt:lpstr>ХВАЛА НА ПАЖЊИ!!!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УЧИТЕЉ  ФИЗИЧКОГ ВАСПИТАЊА</dc:title>
  <dc:creator>Brankovic</dc:creator>
  <cp:lastModifiedBy>Brankovic</cp:lastModifiedBy>
  <cp:revision>14</cp:revision>
  <dcterms:created xsi:type="dcterms:W3CDTF">2013-10-29T10:54:50Z</dcterms:created>
  <dcterms:modified xsi:type="dcterms:W3CDTF">2013-10-29T16:08:07Z</dcterms:modified>
</cp:coreProperties>
</file>